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84" r:id="rId2"/>
    <p:sldId id="285" r:id="rId3"/>
    <p:sldId id="258" r:id="rId4"/>
    <p:sldId id="257" r:id="rId5"/>
    <p:sldId id="286" r:id="rId6"/>
    <p:sldId id="287" r:id="rId7"/>
    <p:sldId id="288" r:id="rId8"/>
    <p:sldId id="289" r:id="rId9"/>
    <p:sldId id="290" r:id="rId10"/>
    <p:sldId id="303" r:id="rId11"/>
    <p:sldId id="304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300" r:id="rId20"/>
    <p:sldId id="301" r:id="rId21"/>
    <p:sldId id="278" r:id="rId22"/>
    <p:sldId id="302" r:id="rId23"/>
    <p:sldId id="279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D88930-CA6A-4A13-9A2C-1DBCD015F41B}">
  <a:tblStyle styleId="{01D88930-CA6A-4A13-9A2C-1DBCD015F41B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5768"/>
  </p:normalViewPr>
  <p:slideViewPr>
    <p:cSldViewPr snapToGrid="0" snapToObjects="1">
      <p:cViewPr>
        <p:scale>
          <a:sx n="130" d="100"/>
          <a:sy n="130" d="100"/>
        </p:scale>
        <p:origin x="584" y="3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428129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Cher </a:t>
            </a:r>
            <a:r>
              <a:rPr lang="es-ES" dirty="0" err="1" smtClean="0"/>
              <a:t>audience</a:t>
            </a:r>
            <a:r>
              <a:rPr lang="es-ES" dirty="0" smtClean="0"/>
              <a:t> </a:t>
            </a:r>
            <a:r>
              <a:rPr lang="es-ES" dirty="0" err="1" smtClean="0"/>
              <a:t>aUjourd’hui</a:t>
            </a:r>
            <a:r>
              <a:rPr lang="es-ES" dirty="0" smtClean="0"/>
              <a:t> </a:t>
            </a:r>
            <a:r>
              <a:rPr lang="es-ES" dirty="0" err="1" smtClean="0"/>
              <a:t>j’ai</a:t>
            </a:r>
            <a:r>
              <a:rPr lang="es-ES" dirty="0" smtClean="0"/>
              <a:t> </a:t>
            </a:r>
            <a:r>
              <a:rPr lang="es-ES" dirty="0" err="1" smtClean="0"/>
              <a:t>l’honneur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vous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presenter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projet</a:t>
            </a:r>
            <a:r>
              <a:rPr lang="es-ES" baseline="0" dirty="0" smtClean="0"/>
              <a:t> de fin </a:t>
            </a:r>
            <a:r>
              <a:rPr lang="es-ES" baseline="0" dirty="0" err="1" smtClean="0"/>
              <a:t>d’etude</a:t>
            </a:r>
            <a:r>
              <a:rPr lang="es-ES" baseline="0" dirty="0" smtClean="0"/>
              <a:t> intitule (</a:t>
            </a:r>
            <a:r>
              <a:rPr lang="en-US" sz="1100" b="1" i="1" dirty="0" smtClean="0"/>
              <a:t>Modeling Driving Maneuvers Using Autoregressive Input-Output HMM </a:t>
            </a:r>
            <a:r>
              <a:rPr lang="es-ES" baseline="0" dirty="0" smtClean="0"/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s-ES" baseline="0" dirty="0" err="1" smtClean="0"/>
              <a:t>Realise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au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sein</a:t>
            </a:r>
            <a:r>
              <a:rPr lang="es-ES" baseline="0" dirty="0" smtClean="0"/>
              <a:t> du </a:t>
            </a:r>
            <a:r>
              <a:rPr lang="es-ES" baseline="0" dirty="0" err="1" smtClean="0"/>
              <a:t>labo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lims</a:t>
            </a:r>
            <a:r>
              <a:rPr lang="es-ES" baseline="0" dirty="0" smtClean="0"/>
              <a:t> de la </a:t>
            </a:r>
            <a:r>
              <a:rPr lang="es-ES" baseline="0" dirty="0" err="1" smtClean="0"/>
              <a:t>fsdm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l’encadrement</a:t>
            </a:r>
            <a:r>
              <a:rPr lang="es-ES" baseline="0" dirty="0" smtClean="0"/>
              <a:t> de MR </a:t>
            </a:r>
            <a:r>
              <a:rPr lang="es-ES" baseline="0" dirty="0" err="1" smtClean="0"/>
              <a:t>ismail</a:t>
            </a:r>
            <a:r>
              <a:rPr lang="es-ES" baseline="0" dirty="0" smtClean="0"/>
              <a:t> berrada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177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A </a:t>
            </a:r>
            <a:r>
              <a:rPr lang="es-ES" dirty="0" err="1" smtClean="0"/>
              <a:t>partie</a:t>
            </a:r>
            <a:r>
              <a:rPr lang="es-ES" dirty="0" smtClean="0"/>
              <a:t> des </a:t>
            </a:r>
            <a:r>
              <a:rPr lang="es-ES" dirty="0" err="1" smtClean="0"/>
              <a:t>qu’on</a:t>
            </a:r>
            <a:r>
              <a:rPr lang="es-ES" dirty="0" smtClean="0"/>
              <a:t> a </a:t>
            </a:r>
            <a:r>
              <a:rPr lang="es-ES" dirty="0" err="1" smtClean="0"/>
              <a:t>selectionne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essaye</a:t>
            </a:r>
            <a:r>
              <a:rPr lang="es-ES" dirty="0" smtClean="0"/>
              <a:t> </a:t>
            </a:r>
            <a:r>
              <a:rPr lang="es-ES" dirty="0" err="1" smtClean="0"/>
              <a:t>d’extraire</a:t>
            </a:r>
            <a:r>
              <a:rPr lang="es-ES" dirty="0" smtClean="0"/>
              <a:t> ces </a:t>
            </a:r>
            <a:r>
              <a:rPr lang="es-ES" dirty="0" err="1" smtClean="0"/>
              <a:t>nvlles</a:t>
            </a:r>
            <a:r>
              <a:rPr lang="es-ES" baseline="0" dirty="0" smtClean="0"/>
              <a:t> variables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0497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 smtClean="0"/>
              <a:t>Comme</a:t>
            </a:r>
            <a:r>
              <a:rPr lang="es-ES" dirty="0" smtClean="0"/>
              <a:t> deja </a:t>
            </a:r>
            <a:r>
              <a:rPr lang="es-ES" dirty="0" err="1" smtClean="0"/>
              <a:t>dis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a </a:t>
            </a:r>
            <a:r>
              <a:rPr lang="es-ES" dirty="0" err="1" smtClean="0"/>
              <a:t>utilise</a:t>
            </a:r>
            <a:r>
              <a:rPr lang="es-ES" dirty="0" smtClean="0"/>
              <a:t> </a:t>
            </a:r>
            <a:r>
              <a:rPr lang="es-ES" dirty="0" err="1" smtClean="0"/>
              <a:t>clm</a:t>
            </a:r>
            <a:r>
              <a:rPr lang="es-ES" dirty="0" smtClean="0"/>
              <a:t> </a:t>
            </a:r>
            <a:r>
              <a:rPr lang="es-ES" dirty="0" err="1" smtClean="0"/>
              <a:t>tracker</a:t>
            </a:r>
            <a:r>
              <a:rPr lang="es-ES" dirty="0" smtClean="0"/>
              <a:t> </a:t>
            </a:r>
            <a:r>
              <a:rPr lang="es-ES" dirty="0" err="1" smtClean="0"/>
              <a:t>pour</a:t>
            </a:r>
            <a:r>
              <a:rPr lang="es-ES" dirty="0" smtClean="0"/>
              <a:t> </a:t>
            </a:r>
            <a:r>
              <a:rPr lang="es-ES" dirty="0" err="1" smtClean="0"/>
              <a:t>poursuivre</a:t>
            </a:r>
            <a:r>
              <a:rPr lang="es-ES" baseline="0" dirty="0" smtClean="0"/>
              <a:t> le </a:t>
            </a:r>
            <a:r>
              <a:rPr lang="es-ES" baseline="0" dirty="0" err="1" smtClean="0"/>
              <a:t>mouvement</a:t>
            </a:r>
            <a:r>
              <a:rPr lang="es-ES" baseline="0" dirty="0" smtClean="0"/>
              <a:t> du </a:t>
            </a:r>
            <a:r>
              <a:rPr lang="es-ES" baseline="0" dirty="0" err="1" smtClean="0"/>
              <a:t>visage</a:t>
            </a:r>
            <a:r>
              <a:rPr lang="es-ES" baseline="0" dirty="0" smtClean="0"/>
              <a:t> du </a:t>
            </a:r>
            <a:r>
              <a:rPr lang="es-ES" baseline="0" dirty="0" err="1" smtClean="0"/>
              <a:t>conducteur</a:t>
            </a:r>
            <a:r>
              <a:rPr lang="es-ES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7818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smtClean="0"/>
              <a:t>Le </a:t>
            </a:r>
            <a:r>
              <a:rPr lang="fr-FR" dirty="0" err="1" smtClean="0"/>
              <a:t>modele</a:t>
            </a:r>
            <a:r>
              <a:rPr lang="fr-FR" dirty="0" smtClean="0"/>
              <a:t> adopter pour trouver notre </a:t>
            </a:r>
            <a:r>
              <a:rPr lang="fr-FR" dirty="0" err="1" smtClean="0"/>
              <a:t>algirithme</a:t>
            </a:r>
            <a:r>
              <a:rPr lang="fr-FR" dirty="0" smtClean="0"/>
              <a:t> est AIOHMM on commence d’</a:t>
            </a:r>
            <a:r>
              <a:rPr lang="fr-FR" dirty="0" err="1" smtClean="0"/>
              <a:t>abors</a:t>
            </a:r>
            <a:r>
              <a:rPr lang="fr-FR" dirty="0" smtClean="0"/>
              <a:t> par </a:t>
            </a:r>
            <a:r>
              <a:rPr lang="fr-FR" dirty="0" err="1" smtClean="0"/>
              <a:t>definir</a:t>
            </a:r>
            <a:r>
              <a:rPr lang="fr-FR" dirty="0" smtClean="0"/>
              <a:t> c quoi </a:t>
            </a:r>
            <a:r>
              <a:rPr lang="fr-FR" dirty="0" err="1" smtClean="0"/>
              <a:t>um</a:t>
            </a:r>
            <a:r>
              <a:rPr lang="fr-FR" dirty="0" smtClean="0"/>
              <a:t> </a:t>
            </a:r>
            <a:r>
              <a:rPr lang="fr-FR" dirty="0" err="1" smtClean="0"/>
              <a:t>hmm</a:t>
            </a:r>
            <a:endParaRPr lang="fr-FR" dirty="0" smtClean="0"/>
          </a:p>
          <a:p>
            <a:pPr lvl="0">
              <a:spcBef>
                <a:spcPts val="0"/>
              </a:spcBef>
              <a:buNone/>
            </a:pPr>
            <a:r>
              <a:rPr lang="fr-FR" dirty="0" smtClean="0"/>
              <a:t>Dans les </a:t>
            </a:r>
            <a:r>
              <a:rPr lang="fr-FR" dirty="0" err="1" smtClean="0"/>
              <a:t>modeles</a:t>
            </a:r>
            <a:r>
              <a:rPr lang="fr-FR" dirty="0" smtClean="0"/>
              <a:t> de markov simples tel que les chaine de markov l’</a:t>
            </a:r>
            <a:r>
              <a:rPr lang="fr-FR" dirty="0" err="1" smtClean="0"/>
              <a:t>etat</a:t>
            </a:r>
            <a:r>
              <a:rPr lang="fr-FR" dirty="0" smtClean="0"/>
              <a:t> est directement visible pour l’observateur et par </a:t>
            </a:r>
            <a:r>
              <a:rPr lang="fr-FR" dirty="0" err="1" smtClean="0"/>
              <a:t>consequent</a:t>
            </a:r>
            <a:r>
              <a:rPr lang="fr-FR" dirty="0" smtClean="0"/>
              <a:t> les </a:t>
            </a:r>
            <a:r>
              <a:rPr lang="fr-FR" dirty="0" err="1" smtClean="0"/>
              <a:t>probabilites</a:t>
            </a:r>
            <a:r>
              <a:rPr lang="fr-FR" dirty="0" smtClean="0"/>
              <a:t> de transition sont les seuls </a:t>
            </a:r>
            <a:r>
              <a:rPr lang="fr-FR" dirty="0" err="1" smtClean="0"/>
              <a:t>parametres</a:t>
            </a:r>
            <a:r>
              <a:rPr lang="fr-FR" dirty="0" smtClean="0"/>
              <a:t>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dirty="0" smtClean="0"/>
              <a:t>Dans un HMM, l'état n'est pas directement visible, mais la sortie, dépendante de l'état, est visible.</a:t>
            </a:r>
          </a:p>
          <a:p>
            <a:pPr lvl="0">
              <a:spcBef>
                <a:spcPts val="0"/>
              </a:spcBef>
              <a:buNone/>
            </a:pPr>
            <a:endParaRPr lang="fr-FR" dirty="0" smtClean="0"/>
          </a:p>
          <a:p>
            <a:pPr lvl="0">
              <a:spcBef>
                <a:spcPts val="0"/>
              </a:spcBef>
              <a:buNone/>
            </a:pPr>
            <a:endParaRPr lang="fr-FR" dirty="0" smtClean="0"/>
          </a:p>
          <a:p>
            <a:pPr lvl="0">
              <a:spcBef>
                <a:spcPts val="0"/>
              </a:spcBef>
              <a:buNone/>
            </a:pPr>
            <a:r>
              <a:rPr lang="fr-FR" dirty="0" smtClean="0"/>
              <a:t>L'adjectif «</a:t>
            </a:r>
            <a:r>
              <a:rPr lang="fr-FR" dirty="0" err="1" smtClean="0"/>
              <a:t>hidden</a:t>
            </a:r>
            <a:r>
              <a:rPr lang="fr-FR" dirty="0" smtClean="0"/>
              <a:t>» ou  «  cache »se réfère à la séquence d'état à travers laquelle passe le modèle, et non aux paramètres du modèle; Le modèle est encore appelé modèle de Markov «</a:t>
            </a:r>
            <a:r>
              <a:rPr lang="fr-FR" dirty="0" err="1" smtClean="0"/>
              <a:t>hidden</a:t>
            </a:r>
            <a:r>
              <a:rPr lang="fr-FR" dirty="0" smtClean="0"/>
              <a:t>» même si ces paramètres sont connus exactement.</a:t>
            </a:r>
          </a:p>
          <a:p>
            <a:pPr lvl="0">
              <a:spcBef>
                <a:spcPts val="0"/>
              </a:spcBef>
              <a:buNone/>
            </a:pPr>
            <a:endParaRPr lang="fr-FR" dirty="0" smtClean="0"/>
          </a:p>
          <a:p>
            <a:pPr lvl="0">
              <a:spcBef>
                <a:spcPts val="0"/>
              </a:spcBef>
              <a:buNone/>
            </a:pPr>
            <a:r>
              <a:rPr lang="fr-FR" dirty="0" smtClean="0"/>
              <a:t>Chaque état a une distribution de probabilité sur la sortie possible.</a:t>
            </a:r>
          </a:p>
          <a:p>
            <a:pPr lvl="0">
              <a:spcBef>
                <a:spcPts val="0"/>
              </a:spcBef>
              <a:buNone/>
            </a:pPr>
            <a:endParaRPr lang="fr-FR" dirty="0" smtClean="0"/>
          </a:p>
          <a:p>
            <a:pPr lvl="0">
              <a:spcBef>
                <a:spcPts val="0"/>
              </a:spcBef>
              <a:buNone/>
            </a:pPr>
            <a:r>
              <a:rPr lang="fr-FR" sz="1100" dirty="0" smtClean="0"/>
              <a:t>Les modèles de Markov cachés sont particulièrement connus pour leur application dans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9989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Le modele </a:t>
            </a:r>
            <a:r>
              <a:rPr lang="es-ES" dirty="0" err="1" smtClean="0"/>
              <a:t>qu’on</a:t>
            </a:r>
            <a:r>
              <a:rPr lang="es-ES" dirty="0" smtClean="0"/>
              <a:t> a adopte </a:t>
            </a:r>
            <a:r>
              <a:rPr lang="es-ES" dirty="0" err="1" smtClean="0"/>
              <a:t>est</a:t>
            </a:r>
            <a:r>
              <a:rPr lang="es-ES" dirty="0" smtClean="0"/>
              <a:t> </a:t>
            </a:r>
            <a:r>
              <a:rPr lang="es-ES" dirty="0" err="1" smtClean="0"/>
              <a:t>AIOhmm</a:t>
            </a:r>
            <a:r>
              <a:rPr lang="es-ES" baseline="0" dirty="0" smtClean="0"/>
              <a:t> ce modele </a:t>
            </a:r>
            <a:r>
              <a:rPr lang="es-ES" baseline="0" dirty="0" err="1" smtClean="0"/>
              <a:t>ameliore</a:t>
            </a:r>
            <a:r>
              <a:rPr lang="es-ES" baseline="0" dirty="0" smtClean="0"/>
              <a:t> </a:t>
            </a:r>
            <a:r>
              <a:rPr lang="mr-IN" baseline="0" dirty="0" smtClean="0"/>
              <a:t>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2246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 smtClean="0"/>
              <a:t>L’algo</a:t>
            </a:r>
            <a:r>
              <a:rPr lang="es-ES" dirty="0" smtClean="0"/>
              <a:t> adopte </a:t>
            </a:r>
            <a:r>
              <a:rPr lang="es-ES" dirty="0" err="1" smtClean="0"/>
              <a:t>dans</a:t>
            </a:r>
            <a:r>
              <a:rPr lang="es-ES" dirty="0" smtClean="0"/>
              <a:t> ce </a:t>
            </a:r>
            <a:r>
              <a:rPr lang="es-ES" dirty="0" err="1" smtClean="0"/>
              <a:t>projet</a:t>
            </a:r>
            <a:r>
              <a:rPr lang="es-ES" dirty="0" smtClean="0"/>
              <a:t> </a:t>
            </a:r>
            <a:r>
              <a:rPr lang="es-ES" dirty="0" err="1" smtClean="0"/>
              <a:t>est</a:t>
            </a:r>
            <a:r>
              <a:rPr lang="es-ES" dirty="0" smtClean="0"/>
              <a:t> le </a:t>
            </a:r>
            <a:r>
              <a:rPr lang="es-ES" dirty="0" err="1" smtClean="0"/>
              <a:t>suivant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709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On passe a la partie </a:t>
            </a:r>
            <a:r>
              <a:rPr lang="fr-FR" dirty="0" err="1" smtClean="0"/>
              <a:t>implementation</a:t>
            </a:r>
            <a:r>
              <a:rPr lang="fr-FR" dirty="0" smtClean="0"/>
              <a:t> , notre plugin est </a:t>
            </a:r>
            <a:r>
              <a:rPr lang="fr-FR" dirty="0" err="1" smtClean="0"/>
              <a:t>integrer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dans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plateforme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vcar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c’est</a:t>
            </a:r>
            <a:r>
              <a:rPr lang="es-ES" baseline="0" dirty="0" smtClean="0"/>
              <a:t> une </a:t>
            </a:r>
            <a:r>
              <a:rPr lang="es-ES" baseline="0" dirty="0" err="1" smtClean="0"/>
              <a:t>platforme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dediee</a:t>
            </a:r>
            <a:r>
              <a:rPr lang="es-ES" baseline="0" dirty="0" smtClean="0"/>
              <a:t> </a:t>
            </a:r>
            <a:r>
              <a:rPr lang="mr-IN" baseline="0" dirty="0" smtClean="0"/>
              <a:t>…</a:t>
            </a:r>
            <a:r>
              <a:rPr lang="es-ES" baseline="0" dirty="0" smtClean="0"/>
              <a:t>.</a:t>
            </a: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Cette plateforme est un site web </a:t>
            </a:r>
            <a:r>
              <a:rPr lang="fr-FR" dirty="0" err="1" smtClean="0"/>
              <a:t>développe</a:t>
            </a:r>
            <a:r>
              <a:rPr lang="fr-FR" dirty="0" smtClean="0"/>
              <a:t>́ avec une vision à long terme, en assurant la </a:t>
            </a:r>
            <a:r>
              <a:rPr lang="fr-FR" dirty="0" err="1" smtClean="0"/>
              <a:t>possibilite</a:t>
            </a:r>
            <a:r>
              <a:rPr lang="fr-FR" dirty="0" smtClean="0"/>
              <a:t>́ d’</a:t>
            </a:r>
            <a:r>
              <a:rPr lang="fr-FR" dirty="0" err="1" smtClean="0"/>
              <a:t>être</a:t>
            </a:r>
            <a:r>
              <a:rPr lang="fr-FR" dirty="0" smtClean="0"/>
              <a:t> extensible avec des nouvelles </a:t>
            </a:r>
            <a:r>
              <a:rPr lang="fr-FR" dirty="0" err="1" smtClean="0"/>
              <a:t>fonctionnalités</a:t>
            </a:r>
            <a:r>
              <a:rPr lang="fr-FR" dirty="0" smtClean="0"/>
              <a:t> </a:t>
            </a:r>
            <a:r>
              <a:rPr lang="fr-FR" dirty="0" err="1" smtClean="0"/>
              <a:t>développe</a:t>
            </a:r>
            <a:r>
              <a:rPr lang="fr-FR" dirty="0" smtClean="0"/>
              <a:t>́ par les </a:t>
            </a:r>
            <a:r>
              <a:rPr lang="fr-FR" dirty="0" err="1" smtClean="0"/>
              <a:t>étudiants</a:t>
            </a:r>
            <a:r>
              <a:rPr lang="fr-FR" dirty="0" smtClean="0"/>
              <a:t> ou la </a:t>
            </a:r>
            <a:r>
              <a:rPr lang="fr-FR" dirty="0" err="1" smtClean="0"/>
              <a:t>communaute</a:t>
            </a:r>
            <a:r>
              <a:rPr lang="fr-FR" dirty="0" smtClean="0"/>
              <a:t>́.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 Aussi cette plateforme sera un </a:t>
            </a:r>
            <a:r>
              <a:rPr lang="fr-FR" dirty="0" err="1" smtClean="0"/>
              <a:t>très</a:t>
            </a:r>
            <a:r>
              <a:rPr lang="fr-FR" dirty="0" smtClean="0"/>
              <a:t> bon exemple pour les </a:t>
            </a:r>
            <a:r>
              <a:rPr lang="fr-FR" dirty="0" err="1" smtClean="0"/>
              <a:t>étudiants</a:t>
            </a:r>
            <a:r>
              <a:rPr lang="fr-FR" dirty="0" smtClean="0"/>
              <a:t> afin de les motivé d’investir plus de temps dans le domaine des voitures intelligentes.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20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 smtClean="0"/>
              <a:t>Notre</a:t>
            </a:r>
            <a:r>
              <a:rPr lang="es-ES" dirty="0" smtClean="0"/>
              <a:t> </a:t>
            </a:r>
            <a:r>
              <a:rPr lang="es-ES" dirty="0" err="1" smtClean="0"/>
              <a:t>plugin</a:t>
            </a:r>
            <a:r>
              <a:rPr lang="es-ES" dirty="0" smtClean="0"/>
              <a:t> </a:t>
            </a:r>
            <a:r>
              <a:rPr lang="es-ES" dirty="0" err="1" smtClean="0"/>
              <a:t>comme</a:t>
            </a:r>
            <a:r>
              <a:rPr lang="es-ES" dirty="0" smtClean="0"/>
              <a:t> </a:t>
            </a:r>
            <a:r>
              <a:rPr lang="es-ES" dirty="0" err="1" smtClean="0"/>
              <a:t>vous</a:t>
            </a:r>
            <a:r>
              <a:rPr lang="es-ES" dirty="0" smtClean="0"/>
              <a:t> </a:t>
            </a:r>
            <a:r>
              <a:rPr lang="es-ES" dirty="0" err="1" smtClean="0"/>
              <a:t>allez</a:t>
            </a:r>
            <a:r>
              <a:rPr lang="es-ES" dirty="0" smtClean="0"/>
              <a:t> </a:t>
            </a:r>
            <a:r>
              <a:rPr lang="es-ES" dirty="0" err="1" smtClean="0"/>
              <a:t>voir</a:t>
            </a:r>
            <a:r>
              <a:rPr lang="es-ES" dirty="0" smtClean="0"/>
              <a:t> </a:t>
            </a:r>
            <a:r>
              <a:rPr lang="es-ES" dirty="0" err="1" smtClean="0"/>
              <a:t>dans</a:t>
            </a:r>
            <a:r>
              <a:rPr lang="es-ES" dirty="0" smtClean="0"/>
              <a:t> la </a:t>
            </a:r>
            <a:r>
              <a:rPr lang="es-ES" dirty="0" err="1" smtClean="0"/>
              <a:t>demonstration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permet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l’anticipation</a:t>
            </a:r>
            <a:r>
              <a:rPr lang="es-ES" baseline="0" dirty="0" smtClean="0"/>
              <a:t> des </a:t>
            </a:r>
            <a:r>
              <a:rPr lang="es-ES" baseline="0" dirty="0" err="1" smtClean="0"/>
              <a:t>manoeuvres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deux</a:t>
            </a:r>
            <a:r>
              <a:rPr lang="es-ES" baseline="0" dirty="0" smtClean="0"/>
              <a:t> manieres, la 1ere </a:t>
            </a:r>
            <a:r>
              <a:rPr lang="es-ES" baseline="0" dirty="0" err="1" smtClean="0"/>
              <a:t>est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lorsque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l’utilisateur</a:t>
            </a:r>
            <a:r>
              <a:rPr lang="es-ES" baseline="0" dirty="0" smtClean="0"/>
              <a:t> importe son </a:t>
            </a:r>
            <a:r>
              <a:rPr lang="es-ES" baseline="0" dirty="0" err="1" smtClean="0"/>
              <a:t>fichier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predire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ou</a:t>
            </a:r>
            <a:r>
              <a:rPr lang="es-ES" baseline="0" dirty="0" smtClean="0"/>
              <a:t> par une </a:t>
            </a:r>
            <a:r>
              <a:rPr lang="es-ES" baseline="0" dirty="0" err="1" smtClean="0"/>
              <a:t>validation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croisee</a:t>
            </a:r>
            <a:r>
              <a:rPr lang="es-ES" baseline="0" dirty="0" smtClean="0"/>
              <a:t> sur le </a:t>
            </a:r>
            <a:r>
              <a:rPr lang="es-ES" baseline="0" dirty="0" err="1" smtClean="0"/>
              <a:t>dataset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localement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stocker</a:t>
            </a:r>
            <a:r>
              <a:rPr lang="es-ES" baseline="0" dirty="0" smtClean="0"/>
              <a:t> 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129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1735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fr-FR" sz="1100" dirty="0" smtClean="0"/>
              <a:t>Durant ce processus d’anticipation l’algorithme crée :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253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220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Le plan de </a:t>
            </a:r>
            <a:r>
              <a:rPr lang="es-ES" dirty="0" err="1" smtClean="0"/>
              <a:t>cette</a:t>
            </a:r>
            <a:r>
              <a:rPr lang="es-ES" dirty="0" smtClean="0"/>
              <a:t> </a:t>
            </a:r>
            <a:r>
              <a:rPr lang="es-ES" dirty="0" err="1" smtClean="0"/>
              <a:t>presentation</a:t>
            </a:r>
            <a:r>
              <a:rPr lang="es-ES" dirty="0" smtClean="0"/>
              <a:t> </a:t>
            </a:r>
            <a:r>
              <a:rPr lang="es-ES" dirty="0" err="1" smtClean="0"/>
              <a:t>sera</a:t>
            </a:r>
            <a:r>
              <a:rPr lang="es-ES" dirty="0" smtClean="0"/>
              <a:t> le </a:t>
            </a:r>
            <a:r>
              <a:rPr lang="es-ES" dirty="0" err="1" smtClean="0"/>
              <a:t>suivant</a:t>
            </a:r>
            <a:r>
              <a:rPr lang="es-ES" baseline="0" dirty="0" smtClean="0"/>
              <a:t> :</a:t>
            </a:r>
          </a:p>
          <a:p>
            <a:pPr lvl="0">
              <a:spcBef>
                <a:spcPts val="0"/>
              </a:spcBef>
              <a:buNone/>
            </a:pP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commence</a:t>
            </a:r>
            <a:r>
              <a:rPr lang="es-ES" baseline="0" dirty="0" smtClean="0"/>
              <a:t> par une </a:t>
            </a:r>
            <a:r>
              <a:rPr lang="es-ES" baseline="0" dirty="0" err="1" smtClean="0"/>
              <a:t>introduction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generale</a:t>
            </a:r>
            <a:r>
              <a:rPr lang="es-ES" baseline="0" dirty="0" smtClean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s-ES" baseline="0" dirty="0" err="1" smtClean="0"/>
              <a:t>Introduire</a:t>
            </a:r>
            <a:r>
              <a:rPr lang="es-ES" baseline="0" dirty="0" smtClean="0"/>
              <a:t> les </a:t>
            </a:r>
            <a:r>
              <a:rPr lang="es-ES" baseline="0" dirty="0" err="1" smtClean="0"/>
              <a:t>voitures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connectee</a:t>
            </a:r>
            <a:r>
              <a:rPr lang="es-ES" baseline="0" dirty="0" smtClean="0"/>
              <a:t> et </a:t>
            </a:r>
            <a:r>
              <a:rPr lang="es-ES" baseline="0" dirty="0" err="1" smtClean="0"/>
              <a:t>autonome</a:t>
            </a:r>
            <a:endParaRPr lang="es-E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s-ES" baseline="0" dirty="0" err="1" smtClean="0"/>
              <a:t>Decrire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l’idee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generale</a:t>
            </a:r>
            <a:r>
              <a:rPr lang="es-ES" baseline="0" dirty="0" smtClean="0"/>
              <a:t> de ce </a:t>
            </a:r>
            <a:r>
              <a:rPr lang="es-ES" baseline="0" dirty="0" err="1" smtClean="0"/>
              <a:t>projet</a:t>
            </a:r>
            <a:endParaRPr lang="es-E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s-ES" baseline="0" dirty="0" err="1" smtClean="0"/>
              <a:t>Ainsi</a:t>
            </a:r>
            <a:r>
              <a:rPr lang="es-ES" baseline="0" dirty="0" smtClean="0"/>
              <a:t> que la </a:t>
            </a:r>
            <a:r>
              <a:rPr lang="es-ES" baseline="0" dirty="0" err="1" smtClean="0"/>
              <a:t>partie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preprocessing</a:t>
            </a:r>
            <a:r>
              <a:rPr lang="es-ES" baseline="0" dirty="0" smtClean="0"/>
              <a:t> et le modele </a:t>
            </a:r>
            <a:r>
              <a:rPr lang="es-ES" baseline="0" dirty="0" err="1" smtClean="0"/>
              <a:t>utilise</a:t>
            </a:r>
            <a:r>
              <a:rPr lang="es-ES" baseline="0" dirty="0" smtClean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s-ES" baseline="0" dirty="0" err="1" smtClean="0"/>
              <a:t>Enchainer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avec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plateforme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vvcar</a:t>
            </a:r>
            <a:r>
              <a:rPr lang="es-ES" baseline="0" dirty="0" smtClean="0"/>
              <a:t> et </a:t>
            </a:r>
            <a:r>
              <a:rPr lang="es-ES" baseline="0" dirty="0" err="1" smtClean="0"/>
              <a:t>plugin</a:t>
            </a:r>
            <a:endParaRPr lang="es-E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s-ES" baseline="0" dirty="0" smtClean="0"/>
              <a:t>Une </a:t>
            </a:r>
            <a:r>
              <a:rPr lang="es-ES" baseline="0" dirty="0" err="1" smtClean="0"/>
              <a:t>etude</a:t>
            </a:r>
            <a:r>
              <a:rPr lang="es-ES" baseline="0" dirty="0" smtClean="0"/>
              <a:t> de cas et les resultas </a:t>
            </a:r>
          </a:p>
          <a:p>
            <a:pPr lvl="0">
              <a:spcBef>
                <a:spcPts val="0"/>
              </a:spcBef>
              <a:buNone/>
            </a:pPr>
            <a:r>
              <a:rPr lang="es-ES" baseline="0" dirty="0" smtClean="0"/>
              <a:t>Et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cloture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notre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presentation</a:t>
            </a:r>
            <a:r>
              <a:rPr lang="es-ES" baseline="0" dirty="0" smtClean="0"/>
              <a:t> par une </a:t>
            </a:r>
            <a:r>
              <a:rPr lang="es-ES" baseline="0" dirty="0" err="1" smtClean="0"/>
              <a:t>conclusion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039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 smtClean="0"/>
              <a:t>On</a:t>
            </a:r>
            <a:r>
              <a:rPr lang="es-ES" dirty="0" smtClean="0"/>
              <a:t> a </a:t>
            </a:r>
            <a:r>
              <a:rPr lang="es-ES" dirty="0" err="1" smtClean="0"/>
              <a:t>evaluer</a:t>
            </a:r>
            <a:r>
              <a:rPr lang="es-ES" dirty="0" smtClean="0"/>
              <a:t> </a:t>
            </a:r>
            <a:r>
              <a:rPr lang="es-ES" dirty="0" err="1" smtClean="0"/>
              <a:t>notre</a:t>
            </a:r>
            <a:r>
              <a:rPr lang="es-ES" dirty="0" smtClean="0"/>
              <a:t> </a:t>
            </a:r>
            <a:r>
              <a:rPr lang="es-ES" dirty="0" err="1" smtClean="0"/>
              <a:t>projet</a:t>
            </a:r>
            <a:r>
              <a:rPr lang="es-ES" dirty="0" smtClean="0"/>
              <a:t> </a:t>
            </a:r>
            <a:r>
              <a:rPr lang="es-ES" dirty="0" err="1" smtClean="0"/>
              <a:t>selon</a:t>
            </a:r>
            <a:r>
              <a:rPr lang="es-ES" dirty="0" smtClean="0"/>
              <a:t> une </a:t>
            </a:r>
            <a:r>
              <a:rPr lang="es-ES" dirty="0" err="1" smtClean="0"/>
              <a:t>validation</a:t>
            </a:r>
            <a:r>
              <a:rPr lang="es-ES" dirty="0" smtClean="0"/>
              <a:t> </a:t>
            </a:r>
            <a:r>
              <a:rPr lang="es-ES" dirty="0" err="1" smtClean="0"/>
              <a:t>croisee</a:t>
            </a:r>
            <a:r>
              <a:rPr lang="es-ES" dirty="0" smtClean="0"/>
              <a:t> </a:t>
            </a:r>
            <a:r>
              <a:rPr lang="es-ES" dirty="0" err="1" smtClean="0"/>
              <a:t>avec</a:t>
            </a:r>
            <a:r>
              <a:rPr lang="es-ES" dirty="0" smtClean="0"/>
              <a:t> 5 </a:t>
            </a:r>
            <a:r>
              <a:rPr lang="es-ES" dirty="0" err="1" smtClean="0"/>
              <a:t>folds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changant</a:t>
            </a:r>
            <a:r>
              <a:rPr lang="es-ES" dirty="0" smtClean="0"/>
              <a:t> le </a:t>
            </a:r>
            <a:r>
              <a:rPr lang="es-ES" dirty="0" err="1" smtClean="0"/>
              <a:t>seuil</a:t>
            </a:r>
            <a:r>
              <a:rPr lang="es-ES" dirty="0" smtClean="0"/>
              <a:t> de </a:t>
            </a:r>
            <a:r>
              <a:rPr lang="es-ES" dirty="0" err="1" smtClean="0"/>
              <a:t>prediction</a:t>
            </a:r>
            <a:r>
              <a:rPr lang="es-ES" dirty="0" smtClean="0"/>
              <a:t> entre 0.1 et</a:t>
            </a:r>
            <a:r>
              <a:rPr lang="es-ES" baseline="0" dirty="0" smtClean="0"/>
              <a:t> 0.9</a:t>
            </a:r>
          </a:p>
          <a:p>
            <a:pPr lvl="0">
              <a:spcBef>
                <a:spcPts val="0"/>
              </a:spcBef>
              <a:buNone/>
            </a:pPr>
            <a:r>
              <a:rPr lang="es-ES" baseline="0" dirty="0" smtClean="0"/>
              <a:t>Ce </a:t>
            </a:r>
            <a:r>
              <a:rPr lang="es-ES" baseline="0" dirty="0" err="1" smtClean="0"/>
              <a:t>tableau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montre</a:t>
            </a:r>
            <a:r>
              <a:rPr lang="es-ES" baseline="0" dirty="0" smtClean="0"/>
              <a:t> un </a:t>
            </a:r>
            <a:r>
              <a:rPr lang="es-ES" baseline="0" dirty="0" err="1" smtClean="0"/>
              <a:t>exemple</a:t>
            </a:r>
            <a:r>
              <a:rPr lang="es-ES" baseline="0" dirty="0" smtClean="0"/>
              <a:t> de 3 </a:t>
            </a:r>
            <a:r>
              <a:rPr lang="es-ES" baseline="0" dirty="0" err="1" smtClean="0"/>
              <a:t>valeurs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seuil</a:t>
            </a:r>
            <a:r>
              <a:rPr lang="es-ES" baseline="0" dirty="0" smtClean="0"/>
              <a:t> 0.5,0.7,0.8, </a:t>
            </a:r>
          </a:p>
          <a:p>
            <a:pPr lvl="0">
              <a:spcBef>
                <a:spcPts val="0"/>
              </a:spcBef>
              <a:buNone/>
            </a:pP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voit</a:t>
            </a:r>
            <a:r>
              <a:rPr lang="es-ES" baseline="0" dirty="0" smtClean="0"/>
              <a:t> que la </a:t>
            </a:r>
            <a:r>
              <a:rPr lang="es-ES" baseline="0" dirty="0" err="1" smtClean="0"/>
              <a:t>precision</a:t>
            </a:r>
            <a:r>
              <a:rPr lang="es-ES" baseline="0" dirty="0" smtClean="0"/>
              <a:t> et rappel et mean time to </a:t>
            </a:r>
            <a:r>
              <a:rPr lang="es-ES" baseline="0" dirty="0" err="1" smtClean="0"/>
              <a:t>maneuver</a:t>
            </a:r>
            <a:r>
              <a:rPr lang="es-ES" baseline="0" dirty="0" smtClean="0"/>
              <a:t>  </a:t>
            </a:r>
            <a:r>
              <a:rPr lang="es-ES" baseline="0" dirty="0" err="1" smtClean="0"/>
              <a:t>change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lorsqu’on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change</a:t>
            </a:r>
            <a:r>
              <a:rPr lang="es-ES" baseline="0" dirty="0" smtClean="0"/>
              <a:t> le </a:t>
            </a:r>
            <a:r>
              <a:rPr lang="es-ES" baseline="0" dirty="0" err="1" smtClean="0"/>
              <a:t>seuil</a:t>
            </a:r>
            <a:r>
              <a:rPr lang="es-ES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0118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561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 smtClean="0"/>
              <a:t>Nous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passons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à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conclusion</a:t>
            </a:r>
            <a:r>
              <a:rPr lang="es-ES" baseline="0" dirty="0" smtClean="0"/>
              <a:t>, a </a:t>
            </a:r>
            <a:r>
              <a:rPr lang="es-ES" baseline="0" dirty="0" err="1" smtClean="0"/>
              <a:t>travers</a:t>
            </a:r>
            <a:r>
              <a:rPr lang="es-ES" baseline="0" dirty="0" smtClean="0"/>
              <a:t> ce </a:t>
            </a:r>
            <a:r>
              <a:rPr lang="es-ES" baseline="0" dirty="0" err="1" smtClean="0"/>
              <a:t>projet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pu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integrer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dans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plateforme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vcar</a:t>
            </a:r>
            <a:r>
              <a:rPr lang="es-ES" baseline="0" dirty="0" smtClean="0"/>
              <a:t> une </a:t>
            </a:r>
            <a:r>
              <a:rPr lang="es-ES" baseline="0" dirty="0" err="1" smtClean="0"/>
              <a:t>methode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qui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permet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d’anticiper</a:t>
            </a:r>
            <a:r>
              <a:rPr lang="es-ES" baseline="0" dirty="0" smtClean="0"/>
              <a:t> des </a:t>
            </a:r>
            <a:r>
              <a:rPr lang="es-ES" baseline="0" dirty="0" err="1" smtClean="0"/>
              <a:t>manoevres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avant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qu’elles</a:t>
            </a:r>
            <a:r>
              <a:rPr lang="es-ES" baseline="0" dirty="0" smtClean="0"/>
              <a:t> se </a:t>
            </a:r>
            <a:r>
              <a:rPr lang="es-ES" baseline="0" dirty="0" err="1" smtClean="0"/>
              <a:t>realise</a:t>
            </a:r>
            <a:r>
              <a:rPr lang="es-ES" baseline="0" dirty="0" smtClean="0"/>
              <a:t> , </a:t>
            </a:r>
            <a:r>
              <a:rPr lang="es-ES" baseline="0" dirty="0" err="1" smtClean="0"/>
              <a:t>afin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d’alerter</a:t>
            </a:r>
            <a:r>
              <a:rPr lang="es-ES" baseline="0" dirty="0" smtClean="0"/>
              <a:t> le </a:t>
            </a:r>
            <a:r>
              <a:rPr lang="es-ES" baseline="0" dirty="0" err="1" smtClean="0"/>
              <a:t>conducteur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avant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d’effectuer</a:t>
            </a:r>
            <a:r>
              <a:rPr lang="es-ES" baseline="0" dirty="0" smtClean="0"/>
              <a:t> une </a:t>
            </a:r>
            <a:r>
              <a:rPr lang="es-ES" baseline="0" dirty="0" err="1" smtClean="0"/>
              <a:t>manuver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dangereuse</a:t>
            </a:r>
            <a:r>
              <a:rPr lang="es-ES" baseline="0" dirty="0" smtClean="0"/>
              <a:t> .</a:t>
            </a:r>
          </a:p>
          <a:p>
            <a:pPr lvl="0">
              <a:spcBef>
                <a:spcPts val="0"/>
              </a:spcBef>
              <a:buNone/>
            </a:pPr>
            <a:r>
              <a:rPr lang="es-ES" baseline="0" dirty="0" smtClean="0"/>
              <a:t>Bien sur que </a:t>
            </a:r>
            <a:r>
              <a:rPr lang="es-ES" baseline="0" dirty="0" err="1" smtClean="0"/>
              <a:t>notre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n’est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parfait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l’ameliorer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tout</a:t>
            </a:r>
            <a:r>
              <a:rPr lang="es-ES" baseline="0" dirty="0" smtClean="0"/>
              <a:t> en lui </a:t>
            </a:r>
            <a:r>
              <a:rPr lang="es-ES" baseline="0" dirty="0" err="1" smtClean="0"/>
              <a:t>ajoutant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quelques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fonctionalites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vise a </a:t>
            </a:r>
            <a:r>
              <a:rPr lang="es-ES" baseline="0" dirty="0" err="1" smtClean="0"/>
              <a:t>lier</a:t>
            </a:r>
            <a:r>
              <a:rPr lang="es-ES" baseline="0" dirty="0" smtClean="0"/>
              <a:t> les </a:t>
            </a:r>
            <a:r>
              <a:rPr lang="es-ES" baseline="0" dirty="0" err="1" smtClean="0"/>
              <a:t>predictions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adas</a:t>
            </a:r>
            <a:r>
              <a:rPr lang="es-ES" baseline="0" dirty="0" smtClean="0"/>
              <a:t> , </a:t>
            </a:r>
            <a:r>
              <a:rPr lang="es-ES" baseline="0" dirty="0" err="1" smtClean="0"/>
              <a:t>appliquer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l’algorithme</a:t>
            </a:r>
            <a:r>
              <a:rPr lang="es-ES" baseline="0" dirty="0" smtClean="0"/>
              <a:t> sur </a:t>
            </a:r>
            <a:r>
              <a:rPr lang="es-ES" baseline="0" dirty="0" err="1" smtClean="0"/>
              <a:t>d’autres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datasets</a:t>
            </a:r>
            <a:r>
              <a:rPr lang="es-ES" baseline="0" dirty="0" smtClean="0"/>
              <a:t>, de </a:t>
            </a:r>
            <a:r>
              <a:rPr lang="es-ES" baseline="0" dirty="0" err="1" smtClean="0"/>
              <a:t>differents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type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fichier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mais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</a:t>
            </a:r>
            <a:r>
              <a:rPr lang="es-ES" baseline="0" dirty="0" smtClean="0"/>
              <a:t> sur </a:t>
            </a:r>
            <a:r>
              <a:rPr lang="es-ES" baseline="0" dirty="0" err="1" smtClean="0"/>
              <a:t>qu’on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</a:t>
            </a:r>
            <a:r>
              <a:rPr lang="es-ES" baseline="0" dirty="0" smtClean="0"/>
              <a:t> sur le bon </a:t>
            </a:r>
            <a:r>
              <a:rPr lang="es-ES" baseline="0" dirty="0" err="1" smtClean="0"/>
              <a:t>chemin</a:t>
            </a:r>
            <a:r>
              <a:rPr lang="es-ES" baseline="0"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240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75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Actuellement</a:t>
            </a:r>
            <a:r>
              <a:rPr lang="en-US" sz="110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</a:t>
            </a:r>
            <a:r>
              <a:rPr lang="en-US" sz="1100" kern="1200" noProof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noProof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</a:t>
            </a:r>
            <a:r>
              <a:rPr lang="en-US" sz="1100" kern="1200" baseline="0" noProof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marche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automobile on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trouve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voitures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equipees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plusieurs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technologies pour assurer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conduite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sans danger, des technologies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Lane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keeping,blind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pot ,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voitures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capables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d’alerter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conducteur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chaque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fois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qu’il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fait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manoeuvre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dangereuse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qu’on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vise c de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trouver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mechanismes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peuvent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alerter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conducteur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avant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qu’il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fait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dangereuse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manoeuvre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afin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d’eviter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accidents.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l’objectif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notre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essaye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d’assurer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methode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predire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manoeuvre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quelques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secondes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avant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qu’elle</a:t>
            </a:r>
            <a:r>
              <a:rPr lang="en-US" sz="11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1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3237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 smtClean="0"/>
              <a:t>Mnt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s’atachera</a:t>
            </a:r>
            <a:r>
              <a:rPr lang="es-ES" dirty="0" smtClean="0"/>
              <a:t> a la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partie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voiture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connectee</a:t>
            </a:r>
            <a:r>
              <a:rPr lang="es-ES" baseline="0" dirty="0" smtClean="0"/>
              <a:t> et </a:t>
            </a:r>
            <a:r>
              <a:rPr lang="es-ES" baseline="0" dirty="0" err="1" smtClean="0"/>
              <a:t>autonome</a:t>
            </a:r>
            <a:r>
              <a:rPr lang="es-ES" baseline="0" dirty="0" smtClean="0"/>
              <a:t> ,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parle </a:t>
            </a:r>
            <a:r>
              <a:rPr lang="es-ES" baseline="0" dirty="0" err="1" smtClean="0"/>
              <a:t>d’une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voiture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autonome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lorsqu’on</a:t>
            </a:r>
            <a:r>
              <a:rPr lang="es-ES" baseline="0" dirty="0" smtClean="0"/>
              <a:t> parle des </a:t>
            </a:r>
            <a:r>
              <a:rPr lang="es-ES" baseline="0" dirty="0" err="1" smtClean="0"/>
              <a:t>voitures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qui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fonctionnent</a:t>
            </a:r>
            <a:r>
              <a:rPr lang="es-ES" baseline="0" dirty="0" smtClean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s-ES" baseline="0" dirty="0" smtClean="0"/>
              <a:t>Et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dit</a:t>
            </a:r>
            <a:r>
              <a:rPr lang="es-ES" baseline="0" dirty="0" smtClean="0"/>
              <a:t> une </a:t>
            </a:r>
            <a:r>
              <a:rPr lang="es-ES" baseline="0" dirty="0" err="1" smtClean="0"/>
              <a:t>voiture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connectee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lorqu’elle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acces</a:t>
            </a:r>
            <a:r>
              <a:rPr lang="es-ES" baseline="0" dirty="0" smtClean="0"/>
              <a:t> a internet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4689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 smtClean="0"/>
              <a:t>Pourquoui</a:t>
            </a:r>
            <a:r>
              <a:rPr lang="fr-FR" b="1" dirty="0" smtClean="0"/>
              <a:t> </a:t>
            </a:r>
            <a:r>
              <a:rPr lang="fr-FR" b="1" dirty="0" err="1" smtClean="0"/>
              <a:t>echanger</a:t>
            </a:r>
            <a:r>
              <a:rPr lang="fr-FR" b="1" dirty="0" smtClean="0"/>
              <a:t> une</a:t>
            </a:r>
            <a:r>
              <a:rPr lang="fr-FR" b="1" baseline="0" dirty="0" smtClean="0"/>
              <a:t> voiture ordinaire par une voiture autonome </a:t>
            </a:r>
            <a:r>
              <a:rPr lang="fr-FR" b="1" baseline="0" dirty="0" err="1" smtClean="0"/>
              <a:t>conectee</a:t>
            </a:r>
            <a:r>
              <a:rPr lang="fr-FR" b="1" baseline="0" dirty="0" smtClean="0"/>
              <a:t> ; c pour au moins ces 4 </a:t>
            </a:r>
            <a:r>
              <a:rPr lang="fr-FR" b="1" baseline="0" dirty="0" err="1" smtClean="0"/>
              <a:t>principlaes</a:t>
            </a:r>
            <a:r>
              <a:rPr lang="fr-FR" b="1" baseline="0" dirty="0" smtClean="0"/>
              <a:t> raisons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sécurité</a:t>
            </a:r>
            <a:r>
              <a:rPr lang="fr-FR" dirty="0" smtClean="0"/>
              <a:t> :1.25 million de personnes meurent à cause des accidents de la route. 90% des accidents sont dues à des erreurs humaines.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Confort</a:t>
            </a:r>
            <a:r>
              <a:rPr lang="fr-FR" dirty="0" smtClean="0"/>
              <a:t> : dans une voiture autonome vous pouvez </a:t>
            </a:r>
            <a:r>
              <a:rPr lang="fr-F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compter sur votre voiture pour faire tout le travail naviguer sur internet ou encore travailler sans se soucier de la route.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Congestion</a:t>
            </a:r>
            <a:r>
              <a:rPr lang="fr-F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la voiture autonome </a:t>
            </a:r>
            <a:r>
              <a:rPr lang="fr-FR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connectee</a:t>
            </a:r>
            <a:r>
              <a:rPr lang="fr-F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rend le trafic routier fluide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Gain de temps : </a:t>
            </a:r>
            <a:r>
              <a:rPr lang="fr-F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Avoir accès à des informations routières en temps réel nous permet de gagner du temps.</a:t>
            </a:r>
            <a:endParaRPr lang="fr-FR" b="0" i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4252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 smtClean="0"/>
              <a:t>Pourquoui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sommes</a:t>
            </a:r>
            <a:r>
              <a:rPr lang="es-ES" baseline="0" dirty="0" smtClean="0"/>
              <a:t> motives </a:t>
            </a:r>
            <a:r>
              <a:rPr lang="es-ES" baseline="0" dirty="0" err="1" smtClean="0"/>
              <a:t>pour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developper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dans</a:t>
            </a:r>
            <a:r>
              <a:rPr lang="es-ES" baseline="0" dirty="0" smtClean="0"/>
              <a:t> ce </a:t>
            </a:r>
            <a:r>
              <a:rPr lang="es-ES" baseline="0" dirty="0" err="1" smtClean="0"/>
              <a:t>domaine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pour</a:t>
            </a:r>
            <a:r>
              <a:rPr lang="es-ES" baseline="0" dirty="0" smtClean="0"/>
              <a:t> la </a:t>
            </a:r>
            <a:r>
              <a:rPr lang="es-ES" baseline="0" dirty="0" err="1" smtClean="0"/>
              <a:t>siñple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raison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comme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giuli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research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lab</a:t>
            </a:r>
            <a:r>
              <a:rPr lang="es-ES" baseline="0" dirty="0" smtClean="0"/>
              <a:t> leader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ford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mentionner</a:t>
            </a:r>
            <a:r>
              <a:rPr lang="es-ES" baseline="0" dirty="0" smtClean="0"/>
              <a:t> que les </a:t>
            </a:r>
            <a:r>
              <a:rPr lang="es-ES" baseline="0" dirty="0" err="1" smtClean="0"/>
              <a:t>constructeurs</a:t>
            </a:r>
            <a:r>
              <a:rPr lang="es-ES" baseline="0" dirty="0" smtClean="0"/>
              <a:t> imagine la </a:t>
            </a:r>
            <a:r>
              <a:rPr lang="es-ES" baseline="0" dirty="0" err="1" smtClean="0"/>
              <a:t>voiture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comme</a:t>
            </a:r>
            <a:r>
              <a:rPr lang="es-ES" baseline="0" dirty="0" smtClean="0"/>
              <a:t> une </a:t>
            </a:r>
            <a:r>
              <a:rPr lang="es-ES" baseline="0" dirty="0" err="1" smtClean="0"/>
              <a:t>plateforme</a:t>
            </a:r>
            <a:r>
              <a:rPr lang="es-ES" baseline="0" dirty="0" smtClean="0"/>
              <a:t> et </a:t>
            </a:r>
            <a:r>
              <a:rPr lang="es-ES" baseline="0" dirty="0" err="1" smtClean="0"/>
              <a:t>ils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partager</a:t>
            </a:r>
            <a:r>
              <a:rPr lang="es-ES" baseline="0" dirty="0" smtClean="0"/>
              <a:t> et </a:t>
            </a:r>
            <a:r>
              <a:rPr lang="es-ES" baseline="0" dirty="0" err="1" smtClean="0"/>
              <a:t>donner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l’acces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leurs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donnes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generer</a:t>
            </a:r>
            <a:r>
              <a:rPr lang="es-ES" baseline="0" dirty="0" smtClean="0"/>
              <a:t> par </a:t>
            </a:r>
            <a:r>
              <a:rPr lang="es-ES" baseline="0" dirty="0" err="1" smtClean="0"/>
              <a:t>leurs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voitures</a:t>
            </a:r>
            <a:r>
              <a:rPr lang="es-ES" baseline="0" dirty="0" smtClean="0"/>
              <a:t> en </a:t>
            </a:r>
            <a:r>
              <a:rPr lang="es-ES" baseline="0" dirty="0" err="1" smtClean="0"/>
              <a:t>temps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reel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aux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developpeurs</a:t>
            </a:r>
            <a:r>
              <a:rPr lang="es-ES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8127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 smtClean="0"/>
              <a:t>L’idee</a:t>
            </a:r>
            <a:r>
              <a:rPr lang="es-ES" dirty="0" smtClean="0"/>
              <a:t> </a:t>
            </a:r>
            <a:r>
              <a:rPr lang="es-ES" dirty="0" err="1" smtClean="0"/>
              <a:t>generale</a:t>
            </a:r>
            <a:r>
              <a:rPr lang="es-ES" dirty="0" smtClean="0"/>
              <a:t> de ce </a:t>
            </a:r>
            <a:r>
              <a:rPr lang="es-ES" dirty="0" err="1" smtClean="0"/>
              <a:t>projet</a:t>
            </a:r>
            <a:r>
              <a:rPr lang="es-ES" dirty="0" smtClean="0"/>
              <a:t> et la </a:t>
            </a:r>
            <a:r>
              <a:rPr lang="es-ES" dirty="0" err="1" smtClean="0"/>
              <a:t>suivante</a:t>
            </a:r>
            <a:r>
              <a:rPr lang="es-ES" dirty="0" smtClean="0"/>
              <a:t> :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 smtClean="0"/>
              <a:t>A partir du </a:t>
            </a:r>
            <a:r>
              <a:rPr lang="es-ES" dirty="0" err="1" smtClean="0"/>
              <a:t>dataset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selectionne</a:t>
            </a:r>
            <a:r>
              <a:rPr lang="es-ES" dirty="0" smtClean="0"/>
              <a:t> </a:t>
            </a:r>
            <a:r>
              <a:rPr lang="es-ES" dirty="0" err="1" smtClean="0"/>
              <a:t>outside</a:t>
            </a:r>
            <a:r>
              <a:rPr lang="es-ES" dirty="0" smtClean="0"/>
              <a:t> et </a:t>
            </a:r>
            <a:r>
              <a:rPr lang="es-ES" dirty="0" err="1" smtClean="0"/>
              <a:t>inside</a:t>
            </a:r>
            <a:r>
              <a:rPr lang="es-ES" dirty="0" smtClean="0"/>
              <a:t> </a:t>
            </a:r>
            <a:r>
              <a:rPr lang="es-ES" dirty="0" err="1" smtClean="0"/>
              <a:t>features</a:t>
            </a:r>
            <a:r>
              <a:rPr lang="es-ES" dirty="0" smtClean="0"/>
              <a:t> .</a:t>
            </a:r>
            <a:r>
              <a:rPr lang="es-ES" baseline="0" dirty="0" smtClean="0"/>
              <a:t> Et par </a:t>
            </a:r>
            <a:r>
              <a:rPr lang="es-ES" baseline="0" dirty="0" err="1" smtClean="0"/>
              <a:t>outside</a:t>
            </a:r>
            <a:r>
              <a:rPr lang="es-ES" baseline="0" dirty="0" smtClean="0"/>
              <a:t> je </a:t>
            </a:r>
            <a:r>
              <a:rPr lang="es-ES" baseline="0" dirty="0" err="1" smtClean="0"/>
              <a:t>voulais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dire</a:t>
            </a:r>
            <a:r>
              <a:rPr lang="es-ES" baseline="0" dirty="0" smtClean="0"/>
              <a:t> les </a:t>
            </a:r>
            <a:r>
              <a:rPr lang="es-ES" baseline="0" dirty="0" err="1" smtClean="0"/>
              <a:t>capteurs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qui</a:t>
            </a:r>
            <a:r>
              <a:rPr lang="es-ES" baseline="0" dirty="0" smtClean="0"/>
              <a:t> se </a:t>
            </a:r>
            <a:r>
              <a:rPr lang="es-ES" baseline="0" dirty="0" err="1" smtClean="0"/>
              <a:t>trouve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l’exterieur</a:t>
            </a:r>
            <a:r>
              <a:rPr lang="es-ES" baseline="0" dirty="0" smtClean="0"/>
              <a:t> de la </a:t>
            </a:r>
            <a:r>
              <a:rPr lang="es-ES" baseline="0" dirty="0" err="1" smtClean="0"/>
              <a:t>voiture</a:t>
            </a:r>
            <a:r>
              <a:rPr lang="es-ES" baseline="0" dirty="0" smtClean="0"/>
              <a:t> et par </a:t>
            </a:r>
            <a:r>
              <a:rPr lang="es-ES" baseline="0" dirty="0" err="1" smtClean="0"/>
              <a:t>inside</a:t>
            </a:r>
            <a:r>
              <a:rPr lang="es-ES" baseline="0" dirty="0" smtClean="0"/>
              <a:t> les </a:t>
            </a:r>
            <a:r>
              <a:rPr lang="es-ES" baseline="0" dirty="0" err="1" smtClean="0"/>
              <a:t>donnes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generer</a:t>
            </a:r>
            <a:r>
              <a:rPr lang="es-ES" baseline="0" dirty="0" smtClean="0"/>
              <a:t> par la camera </a:t>
            </a:r>
            <a:r>
              <a:rPr lang="es-ES" baseline="0" dirty="0" err="1" smtClean="0"/>
              <a:t>installer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l’interieur</a:t>
            </a:r>
            <a:r>
              <a:rPr lang="es-ES" baseline="0" dirty="0" smtClean="0"/>
              <a:t> en </a:t>
            </a:r>
            <a:r>
              <a:rPr lang="es-ES" baseline="0" dirty="0" err="1" smtClean="0"/>
              <a:t>face</a:t>
            </a:r>
            <a:r>
              <a:rPr lang="es-ES" baseline="0" dirty="0" smtClean="0"/>
              <a:t> du </a:t>
            </a:r>
            <a:r>
              <a:rPr lang="es-ES" baseline="0" dirty="0" err="1" smtClean="0"/>
              <a:t>conducteur</a:t>
            </a:r>
            <a:r>
              <a:rPr lang="es-ES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s-ES" baseline="0" dirty="0" err="1" smtClean="0"/>
              <a:t>Apartir</a:t>
            </a:r>
            <a:r>
              <a:rPr lang="es-ES" baseline="0" dirty="0" smtClean="0"/>
              <a:t> de ces variables </a:t>
            </a:r>
            <a:r>
              <a:rPr lang="es-ES" baseline="0" dirty="0" err="1" smtClean="0"/>
              <a:t>selectionnees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va </a:t>
            </a:r>
            <a:r>
              <a:rPr lang="es-ES" baseline="0" dirty="0" err="1" smtClean="0"/>
              <a:t>extraire</a:t>
            </a:r>
            <a:r>
              <a:rPr lang="es-ES" baseline="0" dirty="0" smtClean="0"/>
              <a:t> les variables que </a:t>
            </a:r>
            <a:r>
              <a:rPr lang="es-ES" baseline="0" dirty="0" err="1" smtClean="0"/>
              <a:t>notre</a:t>
            </a:r>
            <a:r>
              <a:rPr lang="es-ES" baseline="0" dirty="0" smtClean="0"/>
              <a:t> modele aura </a:t>
            </a:r>
            <a:r>
              <a:rPr lang="es-ES" baseline="0" dirty="0" err="1" smtClean="0"/>
              <a:t>besoin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predire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probabilite</a:t>
            </a:r>
            <a:r>
              <a:rPr lang="es-ES" baseline="0" dirty="0" smtClean="0"/>
              <a:t> des 3 </a:t>
            </a:r>
            <a:r>
              <a:rPr lang="es-ES" baseline="0" dirty="0" err="1" smtClean="0"/>
              <a:t>manoevres</a:t>
            </a:r>
            <a:r>
              <a:rPr lang="es-ES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7329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passe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mnt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l’etape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preprocessing</a:t>
            </a:r>
            <a:r>
              <a:rPr lang="es-ES" baseline="0" dirty="0" smtClean="0"/>
              <a:t> et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commence</a:t>
            </a:r>
            <a:r>
              <a:rPr lang="es-ES" baseline="0" dirty="0" smtClean="0"/>
              <a:t> par </a:t>
            </a:r>
            <a:r>
              <a:rPr lang="es-ES" baseline="0" dirty="0" err="1" smtClean="0"/>
              <a:t>notre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dataset</a:t>
            </a:r>
            <a:r>
              <a:rPr lang="es-ES" baseline="0" dirty="0" smtClean="0"/>
              <a:t> c </a:t>
            </a:r>
            <a:r>
              <a:rPr lang="es-ES" baseline="0" dirty="0" err="1" smtClean="0"/>
              <a:t>celle</a:t>
            </a:r>
            <a:r>
              <a:rPr lang="es-ES" baseline="0" dirty="0" smtClean="0"/>
              <a:t> de brain4cars </a:t>
            </a:r>
            <a:r>
              <a:rPr lang="es-ES" baseline="0" dirty="0" err="1" smtClean="0"/>
              <a:t>contient</a:t>
            </a:r>
            <a:r>
              <a:rPr lang="es-ES" baseline="0" dirty="0" smtClean="0"/>
              <a:t> 700 </a:t>
            </a:r>
            <a:r>
              <a:rPr lang="es-ES" baseline="0" dirty="0" err="1" smtClean="0"/>
              <a:t>evenements</a:t>
            </a:r>
            <a:r>
              <a:rPr lang="es-ES" baseline="0" dirty="0" smtClean="0"/>
              <a:t> (videos)</a:t>
            </a:r>
          </a:p>
          <a:p>
            <a:pPr lvl="0">
              <a:spcBef>
                <a:spcPts val="0"/>
              </a:spcBef>
              <a:buNone/>
            </a:pPr>
            <a:r>
              <a:rPr lang="es-ES" baseline="0" dirty="0" err="1" smtClean="0"/>
              <a:t>Parmi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eux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trouve</a:t>
            </a:r>
            <a:r>
              <a:rPr lang="es-ES" baseline="0" dirty="0" smtClean="0"/>
              <a:t> : 274 </a:t>
            </a:r>
            <a:r>
              <a:rPr lang="mr-IN" baseline="0" dirty="0" smtClean="0"/>
              <a:t>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2835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Les </a:t>
            </a:r>
            <a:r>
              <a:rPr lang="es-ES" dirty="0" err="1" smtClean="0"/>
              <a:t>differents</a:t>
            </a:r>
            <a:r>
              <a:rPr lang="es-ES" dirty="0" smtClean="0"/>
              <a:t> variables </a:t>
            </a:r>
            <a:r>
              <a:rPr lang="es-ES" dirty="0" err="1" smtClean="0"/>
              <a:t>qu’on</a:t>
            </a:r>
            <a:r>
              <a:rPr lang="es-ES" dirty="0" smtClean="0"/>
              <a:t> a </a:t>
            </a:r>
            <a:r>
              <a:rPr lang="es-ES" dirty="0" err="1" smtClean="0"/>
              <a:t>selectionne</a:t>
            </a:r>
            <a:r>
              <a:rPr lang="es-ES" dirty="0" smtClean="0"/>
              <a:t> </a:t>
            </a:r>
            <a:r>
              <a:rPr lang="es-ES" dirty="0" err="1" smtClean="0"/>
              <a:t>sont</a:t>
            </a:r>
            <a:r>
              <a:rPr lang="es-ES" dirty="0" smtClean="0"/>
              <a:t> :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 err="1" smtClean="0"/>
              <a:t>Lane</a:t>
            </a:r>
            <a:r>
              <a:rPr lang="es-ES" dirty="0" smtClean="0"/>
              <a:t> </a:t>
            </a:r>
            <a:r>
              <a:rPr lang="es-ES" dirty="0" err="1" smtClean="0"/>
              <a:t>info</a:t>
            </a:r>
            <a:r>
              <a:rPr lang="es-ES" dirty="0" smtClean="0"/>
              <a:t> : </a:t>
            </a:r>
            <a:r>
              <a:rPr lang="es-ES" dirty="0" err="1" smtClean="0"/>
              <a:t>list</a:t>
            </a:r>
            <a:r>
              <a:rPr lang="es-ES" dirty="0" smtClean="0"/>
              <a:t> de 3 </a:t>
            </a:r>
            <a:r>
              <a:rPr lang="es-ES" dirty="0" err="1" smtClean="0"/>
              <a:t>elemts</a:t>
            </a:r>
            <a:r>
              <a:rPr lang="es-ES" dirty="0" smtClean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 smtClean="0"/>
              <a:t>le premier c </a:t>
            </a:r>
            <a:r>
              <a:rPr lang="es-ES" dirty="0" err="1" smtClean="0"/>
              <a:t>lane</a:t>
            </a:r>
            <a:r>
              <a:rPr lang="es-ES" dirty="0" smtClean="0"/>
              <a:t>-no : indique sur </a:t>
            </a:r>
            <a:r>
              <a:rPr lang="es-ES" dirty="0" err="1" smtClean="0"/>
              <a:t>quelle</a:t>
            </a:r>
            <a:r>
              <a:rPr lang="es-ES" dirty="0" smtClean="0"/>
              <a:t> </a:t>
            </a:r>
            <a:r>
              <a:rPr lang="es-ES" dirty="0" err="1" smtClean="0"/>
              <a:t>ligne</a:t>
            </a:r>
            <a:r>
              <a:rPr lang="es-ES" dirty="0" smtClean="0"/>
              <a:t> se </a:t>
            </a:r>
            <a:r>
              <a:rPr lang="es-ES" dirty="0" err="1" smtClean="0"/>
              <a:t>trouve</a:t>
            </a:r>
            <a:r>
              <a:rPr lang="es-ES" dirty="0" smtClean="0"/>
              <a:t> la </a:t>
            </a:r>
            <a:r>
              <a:rPr lang="es-ES" dirty="0" err="1" smtClean="0"/>
              <a:t>voiture</a:t>
            </a:r>
            <a:r>
              <a:rPr lang="es-ES" dirty="0" smtClean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 smtClean="0"/>
              <a:t>L 2eme </a:t>
            </a:r>
            <a:r>
              <a:rPr lang="es-ES" dirty="0" err="1" smtClean="0"/>
              <a:t>elt</a:t>
            </a:r>
            <a:r>
              <a:rPr lang="es-ES" dirty="0" smtClean="0"/>
              <a:t> : c total-</a:t>
            </a:r>
            <a:r>
              <a:rPr lang="es-ES" dirty="0" err="1" smtClean="0"/>
              <a:t>lanes</a:t>
            </a:r>
            <a:r>
              <a:rPr lang="es-ES" dirty="0" smtClean="0"/>
              <a:t> : nombre total des </a:t>
            </a:r>
            <a:r>
              <a:rPr lang="es-ES" dirty="0" err="1" smtClean="0"/>
              <a:t>lignes</a:t>
            </a:r>
            <a:r>
              <a:rPr lang="es-ES" dirty="0" smtClean="0"/>
              <a:t> </a:t>
            </a:r>
            <a:r>
              <a:rPr lang="es-ES" dirty="0" err="1" smtClean="0"/>
              <a:t>dans</a:t>
            </a:r>
            <a:r>
              <a:rPr lang="es-ES" dirty="0" smtClean="0"/>
              <a:t> la </a:t>
            </a:r>
            <a:r>
              <a:rPr lang="es-ES" dirty="0" err="1" smtClean="0"/>
              <a:t>trajectoire</a:t>
            </a:r>
            <a:endParaRPr lang="es-ES" dirty="0" smtClean="0"/>
          </a:p>
          <a:p>
            <a:pPr lvl="0">
              <a:spcBef>
                <a:spcPts val="0"/>
              </a:spcBef>
              <a:buNone/>
            </a:pPr>
            <a:r>
              <a:rPr lang="es-ES" dirty="0" smtClean="0"/>
              <a:t>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finalement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l’elt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intersection</a:t>
            </a:r>
            <a:r>
              <a:rPr lang="es-ES" baseline="0" dirty="0" smtClean="0"/>
              <a:t> : </a:t>
            </a:r>
            <a:r>
              <a:rPr lang="es-ES" baseline="0" dirty="0" err="1" smtClean="0"/>
              <a:t>boolean</a:t>
            </a:r>
            <a:r>
              <a:rPr lang="es-ES" baseline="0" dirty="0" smtClean="0"/>
              <a:t> indique si la </a:t>
            </a:r>
            <a:r>
              <a:rPr lang="es-ES" baseline="0" dirty="0" err="1" smtClean="0"/>
              <a:t>voiture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</a:t>
            </a:r>
            <a:r>
              <a:rPr lang="es-ES" baseline="0" dirty="0" smtClean="0"/>
              <a:t> pres </a:t>
            </a:r>
            <a:r>
              <a:rPr lang="es-ES" baseline="0" dirty="0" err="1" smtClean="0"/>
              <a:t>d’une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intersection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0497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469211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 rot="10800000">
            <a:off x="22915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2207412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 rot="10800000">
            <a:off x="19620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 rot="10800000">
            <a:off x="2908099" y="-125"/>
            <a:ext cx="6243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1pPr>
            <a:lvl2pPr lvl="1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2pPr>
            <a:lvl3pPr lvl="2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3pPr>
            <a:lvl4pPr lvl="3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4pPr>
            <a:lvl5pPr lvl="4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5pPr>
            <a:lvl6pPr lvl="5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6pPr>
            <a:lvl7pPr lvl="6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7pPr>
            <a:lvl8pPr lvl="7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8pPr>
            <a:lvl9pPr lvl="8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Droid Serif"/>
                <a:ea typeface="Droid Serif"/>
                <a:cs typeface="Droid Serif"/>
                <a:sym typeface="Droid Serif"/>
              </a:rPr>
              <a:t>‹#›</a:t>
            </a:fld>
            <a:endParaRPr lang="en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6738386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6476587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6738386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6476587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2573100" cy="333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3185326" y="1409500"/>
            <a:ext cx="2573100" cy="333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8697911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8436112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dar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 rot="10800000">
            <a:off x="-7161" y="0"/>
            <a:ext cx="9144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8697911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436112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 rot="-5400000">
            <a:off x="200" y="877900"/>
            <a:ext cx="658200" cy="6591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6738386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6476587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985175" y="766700"/>
            <a:ext cx="4486200" cy="373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Droid Serif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1pPr>
            <a:lvl2pPr lvl="1" rtl="0">
              <a:spcBef>
                <a:spcPts val="0"/>
              </a:spcBef>
              <a:buSzPct val="100000"/>
              <a:buFont typeface="Droid Serif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2pPr>
            <a:lvl3pPr lvl="2" rtl="0">
              <a:spcBef>
                <a:spcPts val="0"/>
              </a:spcBef>
              <a:buSzPct val="100000"/>
              <a:buFont typeface="Droid Serif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3pPr>
            <a:lvl4pPr lvl="3" rtl="0">
              <a:spcBef>
                <a:spcPts val="0"/>
              </a:spcBef>
              <a:buSzPct val="100000"/>
              <a:buFont typeface="Droid Serif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4pPr>
            <a:lvl5pPr lvl="4" rtl="0">
              <a:spcBef>
                <a:spcPts val="0"/>
              </a:spcBef>
              <a:buSzPct val="100000"/>
              <a:buFont typeface="Droid Serif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5pPr>
            <a:lvl6pPr lvl="5" rtl="0">
              <a:spcBef>
                <a:spcPts val="0"/>
              </a:spcBef>
              <a:buSzPct val="100000"/>
              <a:buFont typeface="Droid Serif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6pPr>
            <a:lvl7pPr lvl="6" rtl="0">
              <a:spcBef>
                <a:spcPts val="0"/>
              </a:spcBef>
              <a:buSzPct val="100000"/>
              <a:buFont typeface="Droid Serif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7pPr>
            <a:lvl8pPr lvl="7" rtl="0">
              <a:spcBef>
                <a:spcPts val="0"/>
              </a:spcBef>
              <a:buSzPct val="100000"/>
              <a:buFont typeface="Droid Serif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spcBef>
                <a:spcPts val="0"/>
              </a:spcBef>
              <a:buSzPct val="100000"/>
              <a:buFont typeface="Droid Serif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/>
          <p:nvPr/>
        </p:nvSpPr>
        <p:spPr>
          <a:xfrm>
            <a:off x="0" y="785282"/>
            <a:ext cx="6591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 b="1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“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Droid Serif"/>
                <a:ea typeface="Droid Serif"/>
                <a:cs typeface="Droid Serif"/>
                <a:sym typeface="Droid Serif"/>
              </a:rPr>
              <a:t>‹#›</a:t>
            </a:fld>
            <a:endParaRPr lang="en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06102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33CCFF"/>
              </a:buClr>
              <a:buSzPct val="100000"/>
              <a:buFont typeface="Pontano Sans"/>
              <a:buChar char="➝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>
              <a:spcBef>
                <a:spcPts val="480"/>
              </a:spcBef>
              <a:buClr>
                <a:srgbClr val="33CCFF"/>
              </a:buClr>
              <a:buSzPct val="100000"/>
              <a:buFont typeface="Pontano Sans"/>
              <a:buChar char="⇾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>
              <a:spcBef>
                <a:spcPts val="48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rPr>
              <a:t>‹#›</a:t>
            </a:fld>
            <a:endParaRPr lang="en" sz="1200">
              <a:solidFill>
                <a:srgbClr val="33CC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7" r:id="rId4"/>
    <p:sldLayoutId id="2147483658" r:id="rId5"/>
    <p:sldLayoutId id="214748366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4.tiff"/><Relationship Id="rId5" Type="http://schemas.openxmlformats.org/officeDocument/2006/relationships/image" Target="../media/image5.jpe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3148445" y="1761949"/>
            <a:ext cx="5673437" cy="69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b="1" i="1" dirty="0" smtClean="0"/>
              <a:t>Modeling Driving Maneuvers Using Autoregressive Input-Output HMM </a:t>
            </a:r>
            <a:endParaRPr lang="en-US" sz="2400" dirty="0"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3043751" y="3227636"/>
            <a:ext cx="1670759" cy="4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dirty="0" smtClean="0">
                <a:solidFill>
                  <a:schemeClr val="bg1"/>
                </a:solidFill>
              </a:rPr>
              <a:t>Réalisé</a:t>
            </a:r>
            <a:r>
              <a:rPr lang="es-ES" dirty="0" smtClean="0">
                <a:solidFill>
                  <a:schemeClr val="bg1"/>
                </a:solidFill>
              </a:rPr>
              <a:t> par :</a:t>
            </a:r>
          </a:p>
          <a:p>
            <a:pPr lvl="0" rtl="0">
              <a:spcBef>
                <a:spcPts val="0"/>
              </a:spcBef>
              <a:buNone/>
            </a:pPr>
            <a:endParaRPr lang="es-ES" dirty="0" smtClean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bg1"/>
                </a:solidFill>
              </a:rPr>
              <a:t>Ikram EL KARFI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"/>
            <a:ext cx="1963882" cy="5143500"/>
          </a:xfrm>
          <a:prstGeom prst="rect">
            <a:avLst/>
          </a:prstGeom>
        </p:spPr>
      </p:pic>
      <p:sp>
        <p:nvSpPr>
          <p:cNvPr id="11" name="Shape 136"/>
          <p:cNvSpPr txBox="1">
            <a:spLocks/>
          </p:cNvSpPr>
          <p:nvPr/>
        </p:nvSpPr>
        <p:spPr>
          <a:xfrm>
            <a:off x="4841218" y="3208711"/>
            <a:ext cx="1820839" cy="43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None/>
              <a:defRPr sz="1400" b="0" i="0" u="none" strike="noStrike" cap="none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None/>
              <a:defRPr sz="1400" b="0" i="0" u="none" strike="noStrike" cap="none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None/>
              <a:defRPr sz="1400" b="0" i="0" u="none" strike="noStrike" cap="none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None/>
              <a:defRPr sz="1400" b="0" i="0" u="none" strike="noStrike" cap="none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None/>
              <a:defRPr sz="1400" b="0" i="0" u="none" strike="noStrike" cap="none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None/>
              <a:defRPr sz="1400" b="0" i="0" u="none" strike="noStrike" cap="none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None/>
              <a:defRPr sz="1400" b="0" i="0" u="none" strike="noStrike" cap="none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None/>
              <a:defRPr sz="1400" b="0" i="0" u="none" strike="noStrike" cap="none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None/>
              <a:defRPr sz="1400" b="0" i="0" u="none" strike="noStrike" cap="none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r>
              <a:rPr lang="fr-FR" dirty="0" smtClean="0">
                <a:solidFill>
                  <a:schemeClr val="bg1"/>
                </a:solidFill>
              </a:rPr>
              <a:t>Supervision 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Pr. Ismail BERRADA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516" y="1763"/>
            <a:ext cx="6253875" cy="46035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040333" y="4669651"/>
            <a:ext cx="1983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  <a:latin typeface="Droid Serif" charset="0"/>
                <a:ea typeface="Droid Serif" charset="0"/>
                <a:cs typeface="Droid Serif" charset="0"/>
              </a:rPr>
              <a:t>MBDSAS 2015/2017</a:t>
            </a:r>
            <a:endParaRPr lang="fr-FR" sz="1200" dirty="0">
              <a:solidFill>
                <a:schemeClr val="bg1"/>
              </a:solidFill>
              <a:latin typeface="Droid Serif" charset="0"/>
              <a:ea typeface="Droid Serif" charset="0"/>
              <a:cs typeface="Droid Serif" charset="0"/>
            </a:endParaRPr>
          </a:p>
        </p:txBody>
      </p:sp>
      <p:sp>
        <p:nvSpPr>
          <p:cNvPr id="15" name="Shape 136"/>
          <p:cNvSpPr txBox="1">
            <a:spLocks/>
          </p:cNvSpPr>
          <p:nvPr/>
        </p:nvSpPr>
        <p:spPr>
          <a:xfrm>
            <a:off x="6662057" y="3208711"/>
            <a:ext cx="2492334" cy="101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None/>
              <a:defRPr sz="1400" b="0" i="0" u="none" strike="noStrike" cap="none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None/>
              <a:defRPr sz="1400" b="0" i="0" u="none" strike="noStrike" cap="none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None/>
              <a:defRPr sz="1400" b="0" i="0" u="none" strike="noStrike" cap="none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None/>
              <a:defRPr sz="1400" b="0" i="0" u="none" strike="noStrike" cap="none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None/>
              <a:defRPr sz="1400" b="0" i="0" u="none" strike="noStrike" cap="none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None/>
              <a:defRPr sz="1400" b="0" i="0" u="none" strike="noStrike" cap="none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None/>
              <a:defRPr sz="1400" b="0" i="0" u="none" strike="noStrike" cap="none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None/>
              <a:defRPr sz="1400" b="0" i="0" u="none" strike="noStrike" cap="none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None/>
              <a:defRPr sz="1400" b="0" i="0" u="none" strike="noStrike" cap="none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r>
              <a:rPr lang="fr-FR" dirty="0" smtClean="0">
                <a:solidFill>
                  <a:schemeClr val="bg1"/>
                </a:solidFill>
              </a:rPr>
              <a:t>Jury 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Pr. Ahmed MALIANI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Pr. Mohammed CHAHHOU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Pr. Mohammed EL KAMILI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68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fr-FR" dirty="0">
                <a:latin typeface="Pontano Sans"/>
                <a:ea typeface="Pontano Sans"/>
                <a:cs typeface="Pontano Sans"/>
                <a:sym typeface="Pontano Sans"/>
              </a:rPr>
              <a:t>Preprocessing</a:t>
            </a:r>
            <a:endParaRPr lang="en-AU" dirty="0"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205484" y="1291099"/>
            <a:ext cx="5400800" cy="37430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u="sng" dirty="0" smtClean="0">
                <a:solidFill>
                  <a:srgbClr val="C00000"/>
                </a:solidFill>
              </a:rPr>
              <a:t>Features Extraction</a:t>
            </a:r>
          </a:p>
          <a:p>
            <a:pPr lvl="3">
              <a:buNone/>
            </a:pPr>
            <a:endParaRPr lang="fr-FR" i="1" dirty="0" smtClean="0"/>
          </a:p>
          <a:p>
            <a:pPr marL="285750" lvl="3" indent="-285750">
              <a:buFont typeface="Pontano Sans"/>
              <a:buChar char="➝"/>
            </a:pPr>
            <a:r>
              <a:rPr lang="en-US" i="1" dirty="0" smtClean="0"/>
              <a:t>Mean-movement</a:t>
            </a:r>
            <a:r>
              <a:rPr lang="fr-FR" i="1" dirty="0" smtClean="0"/>
              <a:t>-x</a:t>
            </a:r>
            <a:r>
              <a:rPr lang="fr-FR" i="1" dirty="0"/>
              <a:t> </a:t>
            </a:r>
            <a:r>
              <a:rPr lang="fr-FR" i="1" dirty="0" smtClean="0"/>
              <a:t>:  </a:t>
            </a:r>
            <a:r>
              <a:rPr lang="fr-FR" dirty="0" smtClean="0"/>
              <a:t>vecteur contenant les </a:t>
            </a:r>
            <a:r>
              <a:rPr lang="fr-FR" dirty="0"/>
              <a:t>mouvements moyens des pixels faciaux horizontaux</a:t>
            </a:r>
            <a:r>
              <a:rPr lang="fr-FR" dirty="0" smtClean="0"/>
              <a:t>.(</a:t>
            </a:r>
            <a:r>
              <a:rPr lang="fr-FR" i="1" dirty="0" smtClean="0"/>
              <a:t>CLM </a:t>
            </a:r>
            <a:r>
              <a:rPr lang="en-US" i="1" dirty="0"/>
              <a:t>Tracker</a:t>
            </a:r>
            <a:r>
              <a:rPr lang="fr-FR" i="1" dirty="0" smtClean="0"/>
              <a:t>)</a:t>
            </a:r>
            <a:endParaRPr lang="fr-FR" dirty="0" smtClean="0"/>
          </a:p>
          <a:p>
            <a:pPr marL="285750" indent="-285750"/>
            <a:endParaRPr lang="fr-FR" dirty="0" smtClean="0"/>
          </a:p>
          <a:p>
            <a:pPr marL="285750" indent="-285750"/>
            <a:r>
              <a:rPr lang="fr-FR" i="1" dirty="0" smtClean="0"/>
              <a:t>Hist-</a:t>
            </a:r>
            <a:r>
              <a:rPr lang="en-US" i="1" dirty="0" smtClean="0"/>
              <a:t>mean-movement</a:t>
            </a:r>
            <a:r>
              <a:rPr lang="fr-FR" i="1" dirty="0" smtClean="0"/>
              <a:t>-x</a:t>
            </a:r>
            <a:r>
              <a:rPr lang="fr-FR" dirty="0"/>
              <a:t>: Histogramme représentant la distribution de la </a:t>
            </a:r>
            <a:r>
              <a:rPr lang="fr-FR" dirty="0" smtClean="0"/>
              <a:t>variable </a:t>
            </a:r>
            <a:r>
              <a:rPr lang="en-US" dirty="0" smtClean="0"/>
              <a:t>mean-movement-</a:t>
            </a:r>
            <a:r>
              <a:rPr lang="fr-FR" dirty="0" smtClean="0"/>
              <a:t>x</a:t>
            </a:r>
          </a:p>
          <a:p>
            <a:pPr marL="285750" indent="-285750"/>
            <a:endParaRPr lang="fr-FR" i="1" dirty="0" smtClean="0"/>
          </a:p>
          <a:p>
            <a:pPr marL="285750" indent="-285750"/>
            <a:r>
              <a:rPr lang="fr-FR" i="1" dirty="0" err="1" smtClean="0"/>
              <a:t>Speed_features</a:t>
            </a:r>
            <a:r>
              <a:rPr lang="fr-FR" i="1" dirty="0" smtClean="0"/>
              <a:t> </a:t>
            </a:r>
            <a:r>
              <a:rPr lang="fr-FR" dirty="0"/>
              <a:t>= {min(speed), max(speed), </a:t>
            </a:r>
            <a:r>
              <a:rPr lang="en-US" dirty="0" smtClean="0"/>
              <a:t>mean(speed</a:t>
            </a:r>
            <a:r>
              <a:rPr lang="fr-FR" dirty="0" smtClean="0"/>
              <a:t>)} </a:t>
            </a:r>
          </a:p>
          <a:p>
            <a:pPr marL="285750" indent="-285750"/>
            <a:endParaRPr lang="en-US" dirty="0" smtClean="0"/>
          </a:p>
          <a:p>
            <a:pPr marL="285750" indent="-285750"/>
            <a:r>
              <a:rPr lang="en-US" dirty="0" smtClean="0"/>
              <a:t>Lane</a:t>
            </a:r>
            <a:r>
              <a:rPr lang="en-US" dirty="0"/>
              <a:t>-features= {left-action, right-action} </a:t>
            </a:r>
          </a:p>
          <a:p>
            <a:pPr>
              <a:buNone/>
            </a:pPr>
            <a:r>
              <a:rPr lang="en-US" sz="1400" dirty="0" smtClean="0"/>
              <a:t>	𝑳𝒆𝒇𝒕 </a:t>
            </a:r>
            <a:r>
              <a:rPr lang="en-US" sz="1400" dirty="0"/>
              <a:t>− 𝒂𝒄𝒕𝒊𝒐𝒏: 𝟏 </a:t>
            </a:r>
            <a:r>
              <a:rPr lang="en-US" sz="1400" dirty="0" smtClean="0"/>
              <a:t> 𝒊𝒇 </a:t>
            </a:r>
            <a:r>
              <a:rPr lang="en-US" sz="1400" dirty="0"/>
              <a:t>𝒕𝒐𝒕𝒂𝒍 − 𝒍𝒂𝒏𝒆𝒔 &gt; </a:t>
            </a:r>
            <a:r>
              <a:rPr lang="en-US" sz="1400" dirty="0" smtClean="0"/>
              <a:t>𝒍𝒂𝒏𝒆−𝒏𝒐 </a:t>
            </a:r>
            <a:r>
              <a:rPr lang="en-US" sz="1400" dirty="0"/>
              <a:t>𝒆𝒍𝒔𝒆 𝟎 </a:t>
            </a:r>
          </a:p>
          <a:p>
            <a:pPr>
              <a:buNone/>
            </a:pPr>
            <a:r>
              <a:rPr lang="en-US" sz="1400" dirty="0" smtClean="0"/>
              <a:t>	𝑹𝒊𝒈𝒉𝒕</a:t>
            </a:r>
            <a:r>
              <a:rPr lang="en-US" sz="1400" dirty="0"/>
              <a:t>−𝒂𝒄𝒕𝒊𝒐𝒏</a:t>
            </a:r>
            <a:r>
              <a:rPr lang="en-US" sz="1400" dirty="0" smtClean="0"/>
              <a:t>: 𝟏 𝒊𝒇 𝒍𝒂𝒏𝒆</a:t>
            </a:r>
            <a:r>
              <a:rPr lang="en-US" sz="1400" dirty="0"/>
              <a:t>−𝒏𝒐&gt;𝟏 𝒆𝒍𝒔𝒆 𝟎 </a:t>
            </a:r>
          </a:p>
          <a:p>
            <a:pPr marL="285750" indent="-285750"/>
            <a:endParaRPr lang="fr-FR" dirty="0"/>
          </a:p>
          <a:p>
            <a:pPr marL="285750" indent="-285750"/>
            <a:endParaRPr lang="fr-FR" i="1" dirty="0" smtClean="0"/>
          </a:p>
          <a:p>
            <a:pPr lvl="3">
              <a:buNone/>
            </a:pPr>
            <a:endParaRPr lang="en-US" i="1" dirty="0"/>
          </a:p>
          <a:p>
            <a:pPr lvl="0">
              <a:buClr>
                <a:schemeClr val="dk1"/>
              </a:buClr>
              <a:buSzPct val="91666"/>
              <a:buNone/>
            </a:pPr>
            <a:endParaRPr lang="en-US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9122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fr-FR" dirty="0">
                <a:latin typeface="Pontano Sans"/>
                <a:ea typeface="Pontano Sans"/>
                <a:cs typeface="Pontano Sans"/>
                <a:sym typeface="Pontano Sans"/>
              </a:rPr>
              <a:t>Preprocessing</a:t>
            </a:r>
            <a:endParaRPr lang="en-AU" dirty="0"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205484" y="1592826"/>
            <a:ext cx="5400800" cy="34412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u="sng" dirty="0">
                <a:solidFill>
                  <a:srgbClr val="C00000"/>
                </a:solidFill>
              </a:rPr>
              <a:t>CLM Tracker</a:t>
            </a:r>
          </a:p>
          <a:p>
            <a:pPr>
              <a:buNone/>
            </a:pPr>
            <a:endParaRPr lang="en-US" sz="1200" b="1" i="1" u="sng" dirty="0" smtClean="0">
              <a:solidFill>
                <a:srgbClr val="C00000"/>
              </a:solidFill>
            </a:endParaRPr>
          </a:p>
          <a:p>
            <a:pPr marL="285750" lvl="2" indent="-285750">
              <a:buFont typeface="Pontano Sans"/>
              <a:buChar char="➝"/>
            </a:pPr>
            <a:r>
              <a:rPr lang="fr-FR" dirty="0"/>
              <a:t> </a:t>
            </a:r>
            <a:r>
              <a:rPr lang="en-US" dirty="0"/>
              <a:t>Constrained</a:t>
            </a:r>
            <a:r>
              <a:rPr lang="fr-FR" dirty="0"/>
              <a:t> Local Model (CLM) est une méthode qui localise un ensemble de points sur une image cible.</a:t>
            </a:r>
          </a:p>
          <a:p>
            <a:pPr marL="285750" lvl="2" indent="-285750">
              <a:buFont typeface="Pontano Sans"/>
              <a:buChar char="➝"/>
            </a:pPr>
            <a:endParaRPr lang="fr-FR" dirty="0"/>
          </a:p>
          <a:p>
            <a:pPr marL="285750" lvl="2" indent="-285750">
              <a:buFont typeface="Pontano Sans"/>
              <a:buChar char="➝"/>
            </a:pPr>
            <a:r>
              <a:rPr lang="fr-FR" dirty="0"/>
              <a:t>L'approche générale est:</a:t>
            </a:r>
          </a:p>
          <a:p>
            <a:pPr lvl="3">
              <a:buNone/>
            </a:pPr>
            <a:r>
              <a:rPr lang="fr-FR" dirty="0"/>
              <a:t>	- Détecter le visage à partir d’ une méthode de </a:t>
            </a:r>
            <a:r>
              <a:rPr lang="fr-FR" dirty="0" smtClean="0"/>
              <a:t>	détection </a:t>
            </a:r>
            <a:r>
              <a:rPr lang="fr-FR" dirty="0"/>
              <a:t>d'objet (ici </a:t>
            </a:r>
            <a:r>
              <a:rPr lang="fr-FR" dirty="0" smtClean="0"/>
              <a:t>Viola</a:t>
            </a:r>
            <a:r>
              <a:rPr lang="fr-FR" dirty="0"/>
              <a:t> et Jones )</a:t>
            </a:r>
          </a:p>
          <a:p>
            <a:pPr lvl="3">
              <a:buNone/>
            </a:pPr>
            <a:r>
              <a:rPr lang="fr-FR" dirty="0"/>
              <a:t>	- Pour chaque point, générer une "Response image" </a:t>
            </a:r>
            <a:r>
              <a:rPr lang="fr-FR" dirty="0" smtClean="0"/>
              <a:t>	donnant </a:t>
            </a:r>
            <a:r>
              <a:rPr lang="fr-FR" dirty="0"/>
              <a:t>un coût </a:t>
            </a:r>
            <a:r>
              <a:rPr lang="fr-FR" dirty="0" smtClean="0"/>
              <a:t>pour </a:t>
            </a:r>
            <a:r>
              <a:rPr lang="fr-FR" dirty="0"/>
              <a:t>avoir le point à chaque pixel</a:t>
            </a:r>
            <a:r>
              <a:rPr lang="fr-FR" dirty="0" smtClean="0"/>
              <a:t>.</a:t>
            </a:r>
            <a:r>
              <a:rPr lang="fr-FR" dirty="0"/>
              <a:t>	- La recherche d'une combinaison de points qui </a:t>
            </a:r>
            <a:r>
              <a:rPr lang="fr-FR" dirty="0" smtClean="0"/>
              <a:t>	optimise </a:t>
            </a:r>
            <a:r>
              <a:rPr lang="fr-FR" dirty="0"/>
              <a:t>le coût total.</a:t>
            </a:r>
          </a:p>
          <a:p>
            <a:pPr>
              <a:buNone/>
            </a:pPr>
            <a:endParaRPr lang="fr-FR" sz="1200" dirty="0" smtClean="0"/>
          </a:p>
          <a:p>
            <a:pPr>
              <a:buNone/>
            </a:pPr>
            <a:r>
              <a:rPr lang="fr-FR" sz="1200" dirty="0"/>
              <a:t>	</a:t>
            </a:r>
            <a:endParaRPr lang="fr-FR" sz="1200" dirty="0" smtClean="0"/>
          </a:p>
          <a:p>
            <a:pPr marL="285750" indent="-285750"/>
            <a:endParaRPr lang="fr-FR" sz="1200" i="1" dirty="0" smtClean="0"/>
          </a:p>
          <a:p>
            <a:pPr lvl="3">
              <a:buNone/>
            </a:pPr>
            <a:endParaRPr lang="en-US" sz="1200" i="1" dirty="0"/>
          </a:p>
          <a:p>
            <a:pPr lvl="0">
              <a:buClr>
                <a:schemeClr val="dk1"/>
              </a:buClr>
              <a:buSzPct val="91666"/>
              <a:buNone/>
            </a:pPr>
            <a:endParaRPr lang="en-US" sz="1200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2981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fr-FR" dirty="0" smtClean="0">
                <a:latin typeface="Pontano Sans"/>
                <a:ea typeface="Pontano Sans"/>
                <a:cs typeface="Pontano Sans"/>
                <a:sym typeface="Pontano Sans"/>
              </a:rPr>
              <a:t>Modèle</a:t>
            </a:r>
            <a:endParaRPr lang="en-AU" dirty="0"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205484" y="2551850"/>
            <a:ext cx="5553016" cy="25412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200" b="1" i="1" u="sng" dirty="0" smtClean="0">
                <a:solidFill>
                  <a:srgbClr val="C00000"/>
                </a:solidFill>
              </a:rPr>
              <a:t>HMM</a:t>
            </a:r>
          </a:p>
          <a:p>
            <a:pPr>
              <a:buNone/>
            </a:pPr>
            <a:endParaRPr lang="en-US" sz="1200" b="1" i="1" u="sng" dirty="0" smtClean="0">
              <a:solidFill>
                <a:srgbClr val="C00000"/>
              </a:solidFill>
            </a:endParaRPr>
          </a:p>
          <a:p>
            <a:pPr marL="285750" indent="-285750"/>
            <a:r>
              <a:rPr lang="fr-FR" sz="1400" dirty="0"/>
              <a:t>Dans un HMM, l'état n'est pas directement </a:t>
            </a:r>
            <a:r>
              <a:rPr lang="fr-FR" sz="1400" dirty="0" smtClean="0"/>
              <a:t>visible, </a:t>
            </a:r>
            <a:r>
              <a:rPr lang="fr-FR" sz="1400" dirty="0"/>
              <a:t>mais la sortie, dépendante de </a:t>
            </a:r>
            <a:r>
              <a:rPr lang="fr-FR" sz="1400" dirty="0" smtClean="0"/>
              <a:t>l'état, </a:t>
            </a:r>
            <a:r>
              <a:rPr lang="fr-FR" sz="1400" dirty="0"/>
              <a:t>est visible.</a:t>
            </a:r>
          </a:p>
          <a:p>
            <a:pPr>
              <a:buNone/>
            </a:pPr>
            <a:endParaRPr lang="fr-FR" sz="1400" dirty="0" smtClean="0"/>
          </a:p>
          <a:p>
            <a:pPr lvl="3">
              <a:buNone/>
            </a:pPr>
            <a:r>
              <a:rPr lang="en-US" sz="1200" b="1" i="1" u="sng" dirty="0" smtClean="0">
                <a:solidFill>
                  <a:srgbClr val="C00000"/>
                </a:solidFill>
              </a:rPr>
              <a:t>Application</a:t>
            </a:r>
          </a:p>
          <a:p>
            <a:pPr lvl="3">
              <a:buNone/>
            </a:pPr>
            <a:endParaRPr lang="fr-FR" sz="1400" dirty="0"/>
          </a:p>
          <a:p>
            <a:pPr marL="285750" indent="-285750"/>
            <a:r>
              <a:rPr lang="fr-FR" sz="1400" dirty="0"/>
              <a:t>La reconnaissance des pattern temporels tels que :</a:t>
            </a:r>
          </a:p>
          <a:p>
            <a:pPr lvl="3">
              <a:buNone/>
            </a:pPr>
            <a:r>
              <a:rPr lang="fr-FR" sz="1400" dirty="0"/>
              <a:t>	Speech</a:t>
            </a:r>
          </a:p>
          <a:p>
            <a:pPr lvl="3">
              <a:buNone/>
            </a:pPr>
            <a:r>
              <a:rPr lang="fr-FR" sz="1400" dirty="0"/>
              <a:t>	Handwriting</a:t>
            </a:r>
          </a:p>
          <a:p>
            <a:pPr lvl="3">
              <a:buNone/>
            </a:pPr>
            <a:r>
              <a:rPr lang="en-US" sz="1400" dirty="0"/>
              <a:t>	Gesture</a:t>
            </a:r>
          </a:p>
          <a:p>
            <a:pPr lvl="3">
              <a:buNone/>
            </a:pPr>
            <a:r>
              <a:rPr lang="fr-FR" sz="1400" dirty="0"/>
              <a:t>	</a:t>
            </a:r>
            <a:r>
              <a:rPr lang="mr-IN" sz="1400" dirty="0"/>
              <a:t>…</a:t>
            </a:r>
            <a:r>
              <a:rPr lang="es-ES" sz="1400" dirty="0"/>
              <a:t>	</a:t>
            </a:r>
          </a:p>
          <a:p>
            <a:pPr marL="285750" indent="-285750"/>
            <a:endParaRPr lang="fr-FR" sz="1400" dirty="0"/>
          </a:p>
          <a:p>
            <a:pPr lvl="3">
              <a:buNone/>
            </a:pPr>
            <a:endParaRPr lang="en-US" sz="1200" i="1" dirty="0"/>
          </a:p>
          <a:p>
            <a:pPr lvl="0">
              <a:buClr>
                <a:schemeClr val="dk1"/>
              </a:buClr>
              <a:buSzPct val="91666"/>
              <a:buNone/>
            </a:pPr>
            <a:endParaRPr lang="en-US" sz="1200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94" y="1229181"/>
            <a:ext cx="2327226" cy="151401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85" y="855641"/>
            <a:ext cx="2333575" cy="209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3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fr-FR" dirty="0">
                <a:latin typeface="Pontano Sans"/>
                <a:ea typeface="Pontano Sans"/>
                <a:cs typeface="Pontano Sans"/>
                <a:sym typeface="Pontano Sans"/>
              </a:rPr>
              <a:t>Modèle</a:t>
            </a:r>
            <a:endParaRPr lang="en-AU" dirty="0"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205484" y="2503607"/>
            <a:ext cx="5400800" cy="253050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3">
              <a:buNone/>
            </a:pPr>
            <a:endParaRPr lang="fr-FR" sz="1400" b="1" i="1" u="sng" dirty="0">
              <a:solidFill>
                <a:srgbClr val="C00000"/>
              </a:solidFill>
            </a:endParaRPr>
          </a:p>
          <a:p>
            <a:pPr lvl="2">
              <a:buNone/>
            </a:pPr>
            <a:r>
              <a:rPr lang="en-US" b="1" i="1" u="sng" dirty="0" smtClean="0">
                <a:solidFill>
                  <a:srgbClr val="C00000"/>
                </a:solidFill>
              </a:rPr>
              <a:t>AIO-HMM</a:t>
            </a:r>
            <a:endParaRPr lang="en-US" b="1" i="1" u="sng" dirty="0">
              <a:solidFill>
                <a:srgbClr val="C00000"/>
              </a:solidFill>
            </a:endParaRPr>
          </a:p>
          <a:p>
            <a:pPr lvl="2">
              <a:buNone/>
            </a:pPr>
            <a:endParaRPr lang="fr-FR" dirty="0" smtClean="0"/>
          </a:p>
          <a:p>
            <a:pPr marL="285750" lvl="2" indent="-285750">
              <a:buFont typeface="Pontano Sans"/>
              <a:buChar char="➝"/>
            </a:pPr>
            <a:r>
              <a:rPr lang="fr-FR" dirty="0" smtClean="0"/>
              <a:t>Un AIO-HMM </a:t>
            </a:r>
            <a:r>
              <a:rPr lang="fr-FR" dirty="0"/>
              <a:t>améliore l'architecture </a:t>
            </a:r>
            <a:r>
              <a:rPr lang="fr-FR" dirty="0" smtClean="0"/>
              <a:t>HMM </a:t>
            </a:r>
            <a:r>
              <a:rPr lang="fr-FR" dirty="0"/>
              <a:t>en introduisant une dépendance stochastique directe entre les observations. Il est conçu pour modéliser explicitement les corrélations dans les données séquentielles.</a:t>
            </a:r>
            <a:r>
              <a:rPr lang="en-US" dirty="0"/>
              <a:t> </a:t>
            </a:r>
            <a:endParaRPr lang="fr-FR" dirty="0"/>
          </a:p>
          <a:p>
            <a:pPr marL="285750" indent="-285750"/>
            <a:endParaRPr lang="fr-FR" dirty="0"/>
          </a:p>
          <a:p>
            <a:pPr lvl="3">
              <a:buNone/>
            </a:pPr>
            <a:endParaRPr lang="en-US" sz="1400" i="1" dirty="0"/>
          </a:p>
          <a:p>
            <a:pPr lvl="0">
              <a:buClr>
                <a:schemeClr val="dk1"/>
              </a:buClr>
              <a:buSzPct val="91666"/>
              <a:buNone/>
            </a:pPr>
            <a:endParaRPr lang="en-US" sz="1400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022" y="1339629"/>
            <a:ext cx="1949655" cy="12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8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fr-FR" dirty="0">
                <a:latin typeface="Pontano Sans"/>
                <a:ea typeface="Pontano Sans"/>
                <a:cs typeface="Pontano Sans"/>
                <a:sym typeface="Pontano Sans"/>
              </a:rPr>
              <a:t>Modèle</a:t>
            </a:r>
            <a:endParaRPr lang="fr-FR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18" y="1575208"/>
            <a:ext cx="3728820" cy="31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AU" dirty="0"/>
              <a:t>vCar &amp; Plugin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357700" y="3321560"/>
            <a:ext cx="5400800" cy="14282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fr-FR" dirty="0"/>
              <a:t>Une plateforme </a:t>
            </a:r>
            <a:r>
              <a:rPr lang="fr-FR" dirty="0" smtClean="0"/>
              <a:t>dédiée </a:t>
            </a:r>
            <a:r>
              <a:rPr lang="fr-FR" dirty="0"/>
              <a:t>à l’analyse et la visualisation du comportement de la voiture et le conducteur, tout en fournissant </a:t>
            </a:r>
            <a:r>
              <a:rPr lang="fr-FR" dirty="0" smtClean="0"/>
              <a:t>des </a:t>
            </a:r>
            <a:r>
              <a:rPr lang="fr-FR" dirty="0"/>
              <a:t>services </a:t>
            </a:r>
            <a:r>
              <a:rPr lang="fr-FR" dirty="0" smtClean="0"/>
              <a:t>qui </a:t>
            </a:r>
            <a:r>
              <a:rPr lang="fr-FR" dirty="0"/>
              <a:t>facilite la vie à la fois des analystes et du conducteurs.</a:t>
            </a:r>
            <a:br>
              <a:rPr lang="fr-FR" dirty="0"/>
            </a:br>
            <a:endParaRPr lang="fr-FR" dirty="0"/>
          </a:p>
          <a:p>
            <a:pPr lvl="3">
              <a:buNone/>
            </a:pPr>
            <a:endParaRPr lang="en-US" sz="1200" i="1" dirty="0"/>
          </a:p>
          <a:p>
            <a:pPr lvl="0">
              <a:buClr>
                <a:schemeClr val="dk1"/>
              </a:buClr>
              <a:buSzPct val="91666"/>
              <a:buNone/>
            </a:pPr>
            <a:endParaRPr lang="en-US" sz="1200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96" y="1433547"/>
            <a:ext cx="4580976" cy="15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7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AU" dirty="0"/>
              <a:t>vCar &amp; Plugin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357700" y="3500284"/>
            <a:ext cx="5400800" cy="12495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400" dirty="0" smtClean="0"/>
              <a:t>Predict Action </a:t>
            </a:r>
          </a:p>
          <a:p>
            <a:r>
              <a:rPr lang="fr-FR" sz="1400" dirty="0" smtClean="0"/>
              <a:t>Cross Validation</a:t>
            </a:r>
            <a:endParaRPr lang="fr-FR" sz="1400" dirty="0"/>
          </a:p>
          <a:p>
            <a:pPr lvl="3">
              <a:buNone/>
            </a:pPr>
            <a:endParaRPr lang="en-US" sz="1200" i="1" dirty="0"/>
          </a:p>
          <a:p>
            <a:pPr lvl="0">
              <a:buClr>
                <a:schemeClr val="dk1"/>
              </a:buClr>
              <a:buSzPct val="91666"/>
              <a:buNone/>
            </a:pPr>
            <a:endParaRPr lang="en-US" sz="1200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67" y="1331992"/>
            <a:ext cx="4427833" cy="198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8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AU" dirty="0" smtClean="0"/>
              <a:t>Use Case &amp;</a:t>
            </a:r>
            <a:r>
              <a:rPr lang="fr-FR" dirty="0"/>
              <a:t> Résultats</a:t>
            </a:r>
            <a:endParaRPr lang="en-AU" dirty="0"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344129" y="1641987"/>
            <a:ext cx="5414371" cy="31078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/>
            <a:r>
              <a:rPr lang="fr-FR" sz="1400" dirty="0"/>
              <a:t>Prévoir les manœuvres de conduite quelques secondes avant qu'elles se produisent.</a:t>
            </a:r>
          </a:p>
          <a:p>
            <a:pPr marL="285750" indent="-285750"/>
            <a:endParaRPr lang="fr-FR" sz="1400" dirty="0"/>
          </a:p>
          <a:p>
            <a:pPr marL="285750" indent="-285750"/>
            <a:r>
              <a:rPr lang="fr-FR" sz="1400" dirty="0"/>
              <a:t>Nous évaluons l'algorithme sur les manœuvres non observées lors du</a:t>
            </a:r>
            <a:r>
              <a:rPr lang="es-ES" sz="1400" dirty="0"/>
              <a:t> training. </a:t>
            </a:r>
          </a:p>
          <a:p>
            <a:pPr marL="285750" indent="-285750"/>
            <a:endParaRPr lang="es-ES" sz="1400" dirty="0"/>
          </a:p>
          <a:p>
            <a:pPr marL="285750" indent="-285750"/>
            <a:r>
              <a:rPr lang="fr-FR" sz="1400" dirty="0"/>
              <a:t>L’algorithme essaye de prédire les manœuvres  suivants :</a:t>
            </a:r>
          </a:p>
          <a:p>
            <a:pPr>
              <a:buNone/>
            </a:pPr>
            <a:r>
              <a:rPr lang="en-US" sz="1400" i="1" dirty="0" smtClean="0"/>
              <a:t>	 M = {left turn, right turn, driving straight}.</a:t>
            </a:r>
          </a:p>
          <a:p>
            <a:pPr lvl="0">
              <a:buClr>
                <a:schemeClr val="dk1"/>
              </a:buClr>
              <a:buSzPct val="91666"/>
              <a:buNone/>
            </a:pPr>
            <a:endParaRPr lang="en-US" sz="1200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7756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AU" dirty="0"/>
              <a:t>Use Case &amp;</a:t>
            </a:r>
            <a:r>
              <a:rPr lang="fr-FR" dirty="0"/>
              <a:t> Résultats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 dirty="0"/>
          </a:p>
        </p:txBody>
      </p:sp>
      <p:sp>
        <p:nvSpPr>
          <p:cNvPr id="5" name="Shape 282"/>
          <p:cNvSpPr txBox="1">
            <a:spLocks noGrp="1"/>
          </p:cNvSpPr>
          <p:nvPr>
            <p:ph type="body" idx="1"/>
          </p:nvPr>
        </p:nvSpPr>
        <p:spPr>
          <a:xfrm>
            <a:off x="811162" y="1409500"/>
            <a:ext cx="1708800" cy="153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400" b="1" dirty="0" smtClean="0">
                <a:solidFill>
                  <a:srgbClr val="92D050"/>
                </a:solidFill>
              </a:rPr>
              <a:t>True Predictions (tp):</a:t>
            </a:r>
          </a:p>
          <a:p>
            <a:pPr lvl="0">
              <a:buNone/>
            </a:pPr>
            <a:r>
              <a:rPr lang="fr-FR" sz="1200" dirty="0" smtClean="0"/>
              <a:t>Quand </a:t>
            </a:r>
            <a:r>
              <a:rPr lang="fr-FR" sz="1200" dirty="0"/>
              <a:t>il prédit correctement  la manœuvre</a:t>
            </a:r>
            <a:endParaRPr lang="en" sz="1200" dirty="0"/>
          </a:p>
        </p:txBody>
      </p:sp>
      <p:sp>
        <p:nvSpPr>
          <p:cNvPr id="6" name="Shape 283"/>
          <p:cNvSpPr txBox="1">
            <a:spLocks noGrp="1"/>
          </p:cNvSpPr>
          <p:nvPr>
            <p:ph type="body" idx="2"/>
          </p:nvPr>
        </p:nvSpPr>
        <p:spPr>
          <a:xfrm>
            <a:off x="3512016" y="1381349"/>
            <a:ext cx="1708799" cy="153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400" b="1" dirty="0" smtClean="0">
                <a:solidFill>
                  <a:srgbClr val="92D050"/>
                </a:solidFill>
              </a:rPr>
              <a:t>False Predictions (fp):</a:t>
            </a:r>
          </a:p>
          <a:p>
            <a:pPr lvl="0">
              <a:buNone/>
            </a:pPr>
            <a:r>
              <a:rPr lang="fr-FR" sz="1200" dirty="0" smtClean="0"/>
              <a:t>Quand </a:t>
            </a:r>
            <a:r>
              <a:rPr lang="fr-FR" sz="1200" dirty="0"/>
              <a:t>il prédit une manœuvre, mais le conducteur effectue une manœuvre différente</a:t>
            </a:r>
            <a:endParaRPr lang="en" sz="1200" dirty="0"/>
          </a:p>
        </p:txBody>
      </p:sp>
      <p:sp>
        <p:nvSpPr>
          <p:cNvPr id="8" name="Shape 287"/>
          <p:cNvSpPr txBox="1">
            <a:spLocks/>
          </p:cNvSpPr>
          <p:nvPr/>
        </p:nvSpPr>
        <p:spPr>
          <a:xfrm>
            <a:off x="811162" y="3117855"/>
            <a:ext cx="1708800" cy="153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Char char="➝"/>
              <a:defRPr sz="16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Char char="⇾"/>
              <a:defRPr sz="16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Char char="￫"/>
              <a:defRPr sz="16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Char char="￫"/>
              <a:defRPr sz="16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Char char="￫"/>
              <a:defRPr sz="16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Char char="￫"/>
              <a:defRPr sz="16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Char char="￫"/>
              <a:defRPr sz="16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Char char="￫"/>
              <a:defRPr sz="16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Char char="￫"/>
              <a:defRPr sz="16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>
              <a:buNone/>
            </a:pPr>
            <a:r>
              <a:rPr lang="en-US" sz="1400" b="1" dirty="0" smtClean="0">
                <a:solidFill>
                  <a:srgbClr val="92D050"/>
                </a:solidFill>
              </a:rPr>
              <a:t>False Positive Predictions (fpp):</a:t>
            </a:r>
          </a:p>
          <a:p>
            <a:pPr>
              <a:buNone/>
            </a:pPr>
            <a:r>
              <a:rPr lang="fr-FR" sz="1200" dirty="0" smtClean="0"/>
              <a:t>Quand </a:t>
            </a:r>
            <a:r>
              <a:rPr lang="fr-FR" sz="1200" dirty="0"/>
              <a:t>il prédit une manœuvre, mais le conducteur n'effectue aucune manœuvre</a:t>
            </a:r>
          </a:p>
        </p:txBody>
      </p:sp>
      <p:sp>
        <p:nvSpPr>
          <p:cNvPr id="9" name="Shape 288"/>
          <p:cNvSpPr txBox="1">
            <a:spLocks/>
          </p:cNvSpPr>
          <p:nvPr/>
        </p:nvSpPr>
        <p:spPr>
          <a:xfrm>
            <a:off x="3512017" y="3117855"/>
            <a:ext cx="1708799" cy="153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Char char="➝"/>
              <a:defRPr sz="16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Char char="⇾"/>
              <a:defRPr sz="16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Char char="￫"/>
              <a:defRPr sz="16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Char char="￫"/>
              <a:defRPr sz="16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Char char="￫"/>
              <a:defRPr sz="16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Char char="￫"/>
              <a:defRPr sz="16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Char char="￫"/>
              <a:defRPr sz="16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Char char="￫"/>
              <a:defRPr sz="16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ct val="100000"/>
              <a:buFont typeface="Pontano Sans"/>
              <a:buChar char="￫"/>
              <a:defRPr sz="16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>
              <a:buNone/>
            </a:pPr>
            <a:r>
              <a:rPr lang="en-US" sz="1400" b="1" dirty="0">
                <a:solidFill>
                  <a:srgbClr val="92D050"/>
                </a:solidFill>
              </a:rPr>
              <a:t>M</a:t>
            </a:r>
            <a:r>
              <a:rPr lang="en-US" sz="1400" b="1" dirty="0" smtClean="0">
                <a:solidFill>
                  <a:srgbClr val="92D050"/>
                </a:solidFill>
              </a:rPr>
              <a:t>issed </a:t>
            </a:r>
            <a:r>
              <a:rPr lang="en-US" sz="1400" b="1" dirty="0">
                <a:solidFill>
                  <a:srgbClr val="92D050"/>
                </a:solidFill>
              </a:rPr>
              <a:t>P</a:t>
            </a:r>
            <a:r>
              <a:rPr lang="en-US" sz="1400" b="1" dirty="0" smtClean="0">
                <a:solidFill>
                  <a:srgbClr val="92D050"/>
                </a:solidFill>
              </a:rPr>
              <a:t>redictions (mp): </a:t>
            </a:r>
          </a:p>
          <a:p>
            <a:pPr>
              <a:buFont typeface="Pontano Sans"/>
              <a:buNone/>
            </a:pPr>
            <a:endParaRPr lang="en" b="1" dirty="0" smtClean="0"/>
          </a:p>
          <a:p>
            <a:pPr>
              <a:buNone/>
            </a:pPr>
            <a:r>
              <a:rPr lang="fr-FR" sz="1200" dirty="0" smtClean="0"/>
              <a:t>Quand il prédit Straight, mais le conducteur effectue une manœuvre.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30776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AU" dirty="0"/>
              <a:t>Use Case &amp;</a:t>
            </a:r>
            <a:r>
              <a:rPr lang="fr-FR" dirty="0"/>
              <a:t> Résultats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Shape 12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4129" y="1641987"/>
                <a:ext cx="5414371" cy="3107863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>
                  <a:buNone/>
                </a:pPr>
                <a:r>
                  <a:rPr lang="fr-FR" sz="1400" dirty="0" smtClean="0"/>
                  <a:t>Nous évaluons l'algorithme en utilisant le score de précision et rappel:</a:t>
                </a:r>
              </a:p>
              <a:p>
                <a:pPr>
                  <a:buNone/>
                </a:pPr>
                <a:endParaRPr lang="fr-FR" sz="140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 charset="0"/>
                        </a:rPr>
                        <m:t>𝑷</m:t>
                      </m:r>
                      <m:r>
                        <a:rPr lang="en-US" sz="1400" b="1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fr-FR" sz="1400" b="1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400" b="1" i="1">
                              <a:latin typeface="Cambria Math" charset="0"/>
                            </a:rPr>
                            <m:t>𝒕𝒑</m:t>
                          </m:r>
                        </m:num>
                        <m:den>
                          <m:r>
                            <a:rPr lang="en-US" sz="1400" b="1" i="1">
                              <a:latin typeface="Cambria Math" charset="0"/>
                            </a:rPr>
                            <m:t>𝒕𝒑</m:t>
                          </m:r>
                          <m:r>
                            <a:rPr lang="en-US" sz="1400" b="1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1400" b="1" i="1">
                              <a:latin typeface="Cambria Math" charset="0"/>
                            </a:rPr>
                            <m:t>𝒇𝒑</m:t>
                          </m:r>
                          <m:r>
                            <a:rPr lang="en-US" sz="1400" b="1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1400" b="1" i="1">
                              <a:latin typeface="Cambria Math" charset="0"/>
                            </a:rPr>
                            <m:t>𝒇𝒑𝒑</m:t>
                          </m:r>
                        </m:den>
                      </m:f>
                    </m:oMath>
                  </m:oMathPara>
                </a14:m>
                <a:endParaRPr lang="fr-FR" sz="1400" dirty="0"/>
              </a:p>
              <a:p>
                <a:pPr>
                  <a:buNone/>
                </a:pPr>
                <a:endParaRPr lang="fr-FR" sz="1400" dirty="0" smtClean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 charset="0"/>
                        </a:rPr>
                        <m:t>𝑹</m:t>
                      </m:r>
                      <m:r>
                        <a:rPr lang="en-US" sz="1400" b="1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fr-FR" sz="1400" b="1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400" b="1" i="1">
                              <a:latin typeface="Cambria Math" charset="0"/>
                            </a:rPr>
                            <m:t>𝒕𝒑</m:t>
                          </m:r>
                        </m:num>
                        <m:den>
                          <m:r>
                            <a:rPr lang="en-US" sz="1400" b="1" i="1">
                              <a:latin typeface="Cambria Math" charset="0"/>
                            </a:rPr>
                            <m:t>𝒕𝒑</m:t>
                          </m:r>
                          <m:r>
                            <a:rPr lang="en-US" sz="1400" b="1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1400" b="1" i="1">
                              <a:latin typeface="Cambria Math" charset="0"/>
                            </a:rPr>
                            <m:t>𝒇𝒑</m:t>
                          </m:r>
                          <m:r>
                            <a:rPr lang="en-US" sz="1400" b="1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1400" b="1" i="1">
                              <a:latin typeface="Cambria Math" charset="0"/>
                            </a:rPr>
                            <m:t>𝒎𝒑</m:t>
                          </m:r>
                        </m:den>
                      </m:f>
                    </m:oMath>
                  </m:oMathPara>
                </a14:m>
                <a:endParaRPr lang="fr-FR" sz="1400" dirty="0"/>
              </a:p>
              <a:p>
                <a:pPr>
                  <a:buNone/>
                </a:pPr>
                <a:endParaRPr lang="fr-FR" sz="1400" dirty="0" smtClean="0"/>
              </a:p>
              <a:p>
                <a:pPr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122" name="Shape 12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4129" y="1641987"/>
                <a:ext cx="5414371" cy="310786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4118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71"/>
          <p:cNvSpPr/>
          <p:nvPr/>
        </p:nvSpPr>
        <p:spPr>
          <a:xfrm>
            <a:off x="477676" y="2639989"/>
            <a:ext cx="375300" cy="375600"/>
          </a:xfrm>
          <a:prstGeom prst="donut">
            <a:avLst>
              <a:gd name="adj" fmla="val 24108"/>
            </a:avLst>
          </a:prstGeom>
          <a:solidFill>
            <a:srgbClr val="A7EA5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title" idx="4294967295"/>
          </p:nvPr>
        </p:nvSpPr>
        <p:spPr>
          <a:xfrm>
            <a:off x="440022" y="188760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Plan</a:t>
            </a:r>
            <a:endParaRPr lang="en" dirty="0"/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cxnSp>
        <p:nvCxnSpPr>
          <p:cNvPr id="267" name="Shape 267"/>
          <p:cNvCxnSpPr/>
          <p:nvPr/>
        </p:nvCxnSpPr>
        <p:spPr>
          <a:xfrm>
            <a:off x="-24360" y="2833576"/>
            <a:ext cx="8198400" cy="0"/>
          </a:xfrm>
          <a:prstGeom prst="straightConnector1">
            <a:avLst/>
          </a:prstGeom>
          <a:noFill/>
          <a:ln w="9525" cap="flat" cmpd="sng">
            <a:solidFill>
              <a:srgbClr val="162D5A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69" name="Shape 269"/>
          <p:cNvCxnSpPr/>
          <p:nvPr/>
        </p:nvCxnSpPr>
        <p:spPr>
          <a:xfrm rot="10800000">
            <a:off x="671017" y="2033597"/>
            <a:ext cx="0" cy="784800"/>
          </a:xfrm>
          <a:prstGeom prst="straightConnector1">
            <a:avLst/>
          </a:prstGeom>
          <a:noFill/>
          <a:ln w="19050" cap="flat" cmpd="sng">
            <a:solidFill>
              <a:srgbClr val="162D5A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70" name="Shape 270"/>
          <p:cNvSpPr/>
          <p:nvPr/>
        </p:nvSpPr>
        <p:spPr>
          <a:xfrm>
            <a:off x="1385107" y="2636034"/>
            <a:ext cx="375300" cy="375600"/>
          </a:xfrm>
          <a:prstGeom prst="donut">
            <a:avLst>
              <a:gd name="adj" fmla="val 24108"/>
            </a:avLst>
          </a:prstGeom>
          <a:solidFill>
            <a:srgbClr val="33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72" name="Shape 272"/>
          <p:cNvCxnSpPr/>
          <p:nvPr/>
        </p:nvCxnSpPr>
        <p:spPr>
          <a:xfrm>
            <a:off x="1572788" y="2820769"/>
            <a:ext cx="0" cy="784800"/>
          </a:xfrm>
          <a:prstGeom prst="straightConnector1">
            <a:avLst/>
          </a:prstGeom>
          <a:noFill/>
          <a:ln w="19050" cap="flat" cmpd="sng">
            <a:solidFill>
              <a:srgbClr val="162D5A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74" name="Shape 274"/>
          <p:cNvSpPr txBox="1"/>
          <p:nvPr/>
        </p:nvSpPr>
        <p:spPr>
          <a:xfrm>
            <a:off x="34632" y="1273648"/>
            <a:ext cx="1388949" cy="37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-FR" b="1" dirty="0" smtClean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Introduction</a:t>
            </a:r>
            <a:endParaRPr lang="fr-FR" b="1" dirty="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1014006" y="3614961"/>
            <a:ext cx="1245565" cy="37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fr-FR" b="1" dirty="0" smtClean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Voiture connectée et autonome</a:t>
            </a:r>
            <a:endParaRPr lang="fr-FR" b="1" dirty="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7" name="Shape 271"/>
          <p:cNvSpPr/>
          <p:nvPr/>
        </p:nvSpPr>
        <p:spPr>
          <a:xfrm>
            <a:off x="2327202" y="2650785"/>
            <a:ext cx="375300" cy="375600"/>
          </a:xfrm>
          <a:prstGeom prst="donut">
            <a:avLst>
              <a:gd name="adj" fmla="val 24108"/>
            </a:avLst>
          </a:prstGeom>
          <a:solidFill>
            <a:srgbClr val="A7EA5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" name="Shape 273"/>
          <p:cNvCxnSpPr/>
          <p:nvPr/>
        </p:nvCxnSpPr>
        <p:spPr>
          <a:xfrm rot="10800000">
            <a:off x="2515017" y="2058739"/>
            <a:ext cx="0" cy="784800"/>
          </a:xfrm>
          <a:prstGeom prst="straightConnector1">
            <a:avLst/>
          </a:prstGeom>
          <a:noFill/>
          <a:ln w="19050" cap="flat" cmpd="sng">
            <a:solidFill>
              <a:srgbClr val="162D5A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9" name="Shape 276"/>
          <p:cNvSpPr txBox="1"/>
          <p:nvPr/>
        </p:nvSpPr>
        <p:spPr>
          <a:xfrm>
            <a:off x="2024197" y="1281641"/>
            <a:ext cx="1117500" cy="37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fr-FR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Idée Générale </a:t>
            </a:r>
          </a:p>
        </p:txBody>
      </p:sp>
      <p:sp>
        <p:nvSpPr>
          <p:cNvPr id="20" name="Shape 270"/>
          <p:cNvSpPr/>
          <p:nvPr/>
        </p:nvSpPr>
        <p:spPr>
          <a:xfrm>
            <a:off x="3277824" y="2660614"/>
            <a:ext cx="375300" cy="375600"/>
          </a:xfrm>
          <a:prstGeom prst="donut">
            <a:avLst>
              <a:gd name="adj" fmla="val 24108"/>
            </a:avLst>
          </a:prstGeom>
          <a:solidFill>
            <a:srgbClr val="33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71"/>
          <p:cNvSpPr/>
          <p:nvPr/>
        </p:nvSpPr>
        <p:spPr>
          <a:xfrm>
            <a:off x="4195335" y="2660614"/>
            <a:ext cx="375300" cy="375600"/>
          </a:xfrm>
          <a:prstGeom prst="donut">
            <a:avLst>
              <a:gd name="adj" fmla="val 24108"/>
            </a:avLst>
          </a:prstGeom>
          <a:solidFill>
            <a:srgbClr val="A7EA5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2" name="Shape 272"/>
          <p:cNvCxnSpPr/>
          <p:nvPr/>
        </p:nvCxnSpPr>
        <p:spPr>
          <a:xfrm>
            <a:off x="3465505" y="2845349"/>
            <a:ext cx="0" cy="784800"/>
          </a:xfrm>
          <a:prstGeom prst="straightConnector1">
            <a:avLst/>
          </a:prstGeom>
          <a:noFill/>
          <a:ln w="19050" cap="flat" cmpd="sng">
            <a:solidFill>
              <a:srgbClr val="162D5A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23" name="Shape 273"/>
          <p:cNvCxnSpPr/>
          <p:nvPr/>
        </p:nvCxnSpPr>
        <p:spPr>
          <a:xfrm rot="10800000">
            <a:off x="4383150" y="2068568"/>
            <a:ext cx="0" cy="784800"/>
          </a:xfrm>
          <a:prstGeom prst="straightConnector1">
            <a:avLst/>
          </a:prstGeom>
          <a:noFill/>
          <a:ln w="19050" cap="flat" cmpd="sng">
            <a:solidFill>
              <a:srgbClr val="162D5A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4" name="Shape 276"/>
          <p:cNvSpPr txBox="1"/>
          <p:nvPr/>
        </p:nvSpPr>
        <p:spPr>
          <a:xfrm>
            <a:off x="3892330" y="1291470"/>
            <a:ext cx="1117500" cy="37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fr-FR" b="1" dirty="0" smtClean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Modèle</a:t>
            </a:r>
            <a:endParaRPr lang="fr-FR" b="1" dirty="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7" name="Shape 275"/>
          <p:cNvSpPr txBox="1"/>
          <p:nvPr/>
        </p:nvSpPr>
        <p:spPr>
          <a:xfrm>
            <a:off x="2609895" y="3611715"/>
            <a:ext cx="1626440" cy="462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fr-FR" b="1" dirty="0" smtClean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Preprocessing</a:t>
            </a:r>
            <a:endParaRPr lang="fr-FR" b="1" dirty="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4" name="Shape 270"/>
          <p:cNvSpPr/>
          <p:nvPr/>
        </p:nvSpPr>
        <p:spPr>
          <a:xfrm>
            <a:off x="5072219" y="2645869"/>
            <a:ext cx="375300" cy="375600"/>
          </a:xfrm>
          <a:prstGeom prst="donut">
            <a:avLst>
              <a:gd name="adj" fmla="val 24108"/>
            </a:avLst>
          </a:prstGeom>
          <a:solidFill>
            <a:srgbClr val="33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271"/>
          <p:cNvSpPr/>
          <p:nvPr/>
        </p:nvSpPr>
        <p:spPr>
          <a:xfrm>
            <a:off x="6009390" y="2645869"/>
            <a:ext cx="375300" cy="375600"/>
          </a:xfrm>
          <a:prstGeom prst="donut">
            <a:avLst>
              <a:gd name="adj" fmla="val 24108"/>
            </a:avLst>
          </a:prstGeom>
          <a:solidFill>
            <a:srgbClr val="A7EA5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6" name="Shape 272"/>
          <p:cNvCxnSpPr/>
          <p:nvPr/>
        </p:nvCxnSpPr>
        <p:spPr>
          <a:xfrm>
            <a:off x="5259900" y="2830604"/>
            <a:ext cx="0" cy="784800"/>
          </a:xfrm>
          <a:prstGeom prst="straightConnector1">
            <a:avLst/>
          </a:prstGeom>
          <a:noFill/>
          <a:ln w="19050" cap="flat" cmpd="sng">
            <a:solidFill>
              <a:srgbClr val="162D5A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37" name="Shape 273"/>
          <p:cNvCxnSpPr/>
          <p:nvPr/>
        </p:nvCxnSpPr>
        <p:spPr>
          <a:xfrm rot="10800000">
            <a:off x="6197205" y="2053823"/>
            <a:ext cx="0" cy="784800"/>
          </a:xfrm>
          <a:prstGeom prst="straightConnector1">
            <a:avLst/>
          </a:prstGeom>
          <a:noFill/>
          <a:ln w="19050" cap="flat" cmpd="sng">
            <a:solidFill>
              <a:srgbClr val="162D5A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8" name="Shape 276"/>
          <p:cNvSpPr txBox="1"/>
          <p:nvPr/>
        </p:nvSpPr>
        <p:spPr>
          <a:xfrm>
            <a:off x="5706385" y="1276725"/>
            <a:ext cx="1117500" cy="37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fr-FR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Use Case &amp; Résultats</a:t>
            </a:r>
          </a:p>
        </p:txBody>
      </p:sp>
      <p:sp>
        <p:nvSpPr>
          <p:cNvPr id="39" name="Shape 275"/>
          <p:cNvSpPr txBox="1"/>
          <p:nvPr/>
        </p:nvSpPr>
        <p:spPr>
          <a:xfrm>
            <a:off x="4637459" y="3596971"/>
            <a:ext cx="1117500" cy="37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fr-FR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vCar &amp; Plugin</a:t>
            </a:r>
          </a:p>
        </p:txBody>
      </p:sp>
      <p:sp>
        <p:nvSpPr>
          <p:cNvPr id="40" name="Shape 270"/>
          <p:cNvSpPr/>
          <p:nvPr/>
        </p:nvSpPr>
        <p:spPr>
          <a:xfrm>
            <a:off x="6974759" y="2611456"/>
            <a:ext cx="375300" cy="375600"/>
          </a:xfrm>
          <a:prstGeom prst="donut">
            <a:avLst>
              <a:gd name="adj" fmla="val 24108"/>
            </a:avLst>
          </a:prstGeom>
          <a:solidFill>
            <a:srgbClr val="33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2" name="Shape 272"/>
          <p:cNvCxnSpPr/>
          <p:nvPr/>
        </p:nvCxnSpPr>
        <p:spPr>
          <a:xfrm>
            <a:off x="7162440" y="2796191"/>
            <a:ext cx="0" cy="784800"/>
          </a:xfrm>
          <a:prstGeom prst="straightConnector1">
            <a:avLst/>
          </a:prstGeom>
          <a:noFill/>
          <a:ln w="19050" cap="flat" cmpd="sng">
            <a:solidFill>
              <a:srgbClr val="162D5A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45" name="Shape 275"/>
          <p:cNvSpPr txBox="1"/>
          <p:nvPr/>
        </p:nvSpPr>
        <p:spPr>
          <a:xfrm>
            <a:off x="6539999" y="3562558"/>
            <a:ext cx="1320778" cy="37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fr-FR" b="1" dirty="0" smtClean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Conclusion</a:t>
            </a:r>
            <a:endParaRPr lang="fr-FR" b="1" dirty="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  <p:extLst>
      <p:ext uri="{BB962C8B-B14F-4D97-AF65-F5344CB8AC3E}">
        <p14:creationId xmlns:p14="http://schemas.microsoft.com/office/powerpoint/2010/main" val="180950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0" grpId="0" animBg="1"/>
      <p:bldP spid="274" grpId="0"/>
      <p:bldP spid="275" grpId="0"/>
      <p:bldP spid="17" grpId="0" animBg="1"/>
      <p:bldP spid="19" grpId="0"/>
      <p:bldP spid="20" grpId="0" animBg="1"/>
      <p:bldP spid="21" grpId="0" animBg="1"/>
      <p:bldP spid="24" grpId="0"/>
      <p:bldP spid="27" grpId="0"/>
      <p:bldP spid="34" grpId="0" animBg="1"/>
      <p:bldP spid="35" grpId="0" animBg="1"/>
      <p:bldP spid="38" grpId="0"/>
      <p:bldP spid="39" grpId="0"/>
      <p:bldP spid="40" grpId="0" animBg="1"/>
      <p:bldP spid="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AU" dirty="0"/>
              <a:t>Use Case &amp;</a:t>
            </a:r>
            <a:r>
              <a:rPr lang="fr-FR" dirty="0"/>
              <a:t> Résultats</a:t>
            </a:r>
            <a:endParaRPr lang="en-AU" dirty="0"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344129" y="1730477"/>
            <a:ext cx="5414371" cy="301937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-FR" b="1" i="1" u="sng" dirty="0" smtClean="0">
                <a:solidFill>
                  <a:srgbClr val="C00000"/>
                </a:solidFill>
              </a:rPr>
              <a:t>Validation croisée</a:t>
            </a:r>
            <a:r>
              <a:rPr lang="fr-FR" b="1" i="1" u="sng" dirty="0">
                <a:solidFill>
                  <a:srgbClr val="C00000"/>
                </a:solidFill>
              </a:rPr>
              <a:t> </a:t>
            </a:r>
            <a:r>
              <a:rPr lang="fr-FR" b="1" i="1" u="sng" dirty="0" smtClean="0">
                <a:solidFill>
                  <a:srgbClr val="C00000"/>
                </a:solidFill>
              </a:rPr>
              <a:t>(5 Folds)</a:t>
            </a:r>
          </a:p>
          <a:p>
            <a:pPr>
              <a:buNone/>
            </a:pPr>
            <a:endParaRPr lang="fr-FR" sz="1400" dirty="0"/>
          </a:p>
          <a:p>
            <a:pPr>
              <a:buNone/>
            </a:pPr>
            <a:endParaRPr lang="fr-FR" sz="1400" dirty="0" smtClean="0"/>
          </a:p>
          <a:p>
            <a:pPr>
              <a:buNone/>
            </a:pPr>
            <a:endParaRPr lang="fr-FR" sz="1400" dirty="0" smtClean="0"/>
          </a:p>
          <a:p>
            <a:pPr>
              <a:buNone/>
            </a:pPr>
            <a:endParaRPr lang="en-US" sz="1200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2" y="2298820"/>
            <a:ext cx="5758500" cy="177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1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3635942" y="1012244"/>
            <a:ext cx="3855147" cy="300127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33CCFF"/>
          </a:solidFill>
          <a:ln w="9525" cap="flat" cmpd="sng">
            <a:solidFill>
              <a:srgbClr val="162D5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3797265" y="1171625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Place your screenshot here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sp>
        <p:nvSpPr>
          <p:cNvPr id="328" name="Shape 328"/>
          <p:cNvSpPr txBox="1">
            <a:spLocks noGrp="1"/>
          </p:cNvSpPr>
          <p:nvPr>
            <p:ph type="body" idx="4294967295"/>
          </p:nvPr>
        </p:nvSpPr>
        <p:spPr>
          <a:xfrm>
            <a:off x="137652" y="1829888"/>
            <a:ext cx="3262315" cy="93917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3200" b="1" dirty="0" smtClean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Démonstration</a:t>
            </a:r>
            <a:endParaRPr lang="fr-FR" sz="3600" b="1" dirty="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265" y="1171625"/>
            <a:ext cx="3532500" cy="2255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 idx="4294967295"/>
          </p:nvPr>
        </p:nvSpPr>
        <p:spPr>
          <a:xfrm>
            <a:off x="261845" y="2207800"/>
            <a:ext cx="50034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-FR" sz="6000" dirty="0" smtClean="0">
                <a:solidFill>
                  <a:srgbClr val="16A3E0"/>
                </a:solidFill>
              </a:rPr>
              <a:t>Conclusion</a:t>
            </a:r>
            <a:endParaRPr lang="fr-FR" sz="6000" dirty="0">
              <a:solidFill>
                <a:srgbClr val="16A3E0"/>
              </a:solidFill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27" y="-5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4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71" y="0"/>
            <a:ext cx="3062633" cy="5143500"/>
          </a:xfrm>
          <a:prstGeom prst="rect">
            <a:avLst/>
          </a:prstGeom>
        </p:spPr>
      </p:pic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7656204" y="4810642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 dirty="0"/>
          </a:p>
        </p:txBody>
      </p:sp>
      <p:sp>
        <p:nvSpPr>
          <p:cNvPr id="334" name="Shape 334"/>
          <p:cNvSpPr txBox="1">
            <a:spLocks noGrp="1"/>
          </p:cNvSpPr>
          <p:nvPr>
            <p:ph type="title" idx="4294967295"/>
          </p:nvPr>
        </p:nvSpPr>
        <p:spPr>
          <a:xfrm>
            <a:off x="755125" y="1477700"/>
            <a:ext cx="50034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6000" dirty="0" smtClean="0">
                <a:solidFill>
                  <a:srgbClr val="16A3E0"/>
                </a:solidFill>
              </a:rPr>
              <a:t>MERCI</a:t>
            </a:r>
            <a:r>
              <a:rPr lang="en" sz="6000" dirty="0" smtClean="0">
                <a:solidFill>
                  <a:srgbClr val="16A3E0"/>
                </a:solidFill>
              </a:rPr>
              <a:t>!</a:t>
            </a:r>
            <a:endParaRPr lang="en" sz="6000" dirty="0">
              <a:solidFill>
                <a:srgbClr val="16A3E0"/>
              </a:solidFill>
            </a:endParaRPr>
          </a:p>
        </p:txBody>
      </p:sp>
      <p:sp>
        <p:nvSpPr>
          <p:cNvPr id="335" name="Shape 335"/>
          <p:cNvSpPr txBox="1">
            <a:spLocks noGrp="1"/>
          </p:cNvSpPr>
          <p:nvPr>
            <p:ph type="body" idx="4294967295"/>
          </p:nvPr>
        </p:nvSpPr>
        <p:spPr>
          <a:xfrm>
            <a:off x="755125" y="2100750"/>
            <a:ext cx="5003400" cy="204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3600" b="1" dirty="0" smtClean="0"/>
              <a:t>Questions?</a:t>
            </a:r>
          </a:p>
          <a:p>
            <a:pPr lvl="0" rtl="0">
              <a:spcBef>
                <a:spcPts val="0"/>
              </a:spcBef>
              <a:buNone/>
            </a:pPr>
            <a:endParaRPr lang="fr-FR" sz="3600" b="1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fr-FR" dirty="0" smtClean="0"/>
              <a:t>ikram</a:t>
            </a:r>
            <a:r>
              <a:rPr lang="es-ES" dirty="0" smtClean="0"/>
              <a:t>.</a:t>
            </a:r>
            <a:r>
              <a:rPr lang="es-ES" dirty="0" err="1" smtClean="0"/>
              <a:t>el.karfi</a:t>
            </a:r>
            <a:r>
              <a:rPr lang="en" dirty="0" smtClean="0"/>
              <a:t>@</a:t>
            </a:r>
            <a:r>
              <a:rPr lang="es-ES" dirty="0" smtClean="0"/>
              <a:t>gmail.com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065" y="-50"/>
            <a:ext cx="2711412" cy="5143500"/>
          </a:xfrm>
          <a:prstGeom prst="rect">
            <a:avLst/>
          </a:prstGeom>
        </p:spPr>
      </p:pic>
      <p:sp>
        <p:nvSpPr>
          <p:cNvPr id="127" name="Shape 127"/>
          <p:cNvSpPr txBox="1">
            <a:spLocks noGrp="1"/>
          </p:cNvSpPr>
          <p:nvPr>
            <p:ph type="title" idx="4294967295"/>
          </p:nvPr>
        </p:nvSpPr>
        <p:spPr>
          <a:xfrm>
            <a:off x="261845" y="2207800"/>
            <a:ext cx="50034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-FR" sz="6000" dirty="0" smtClean="0">
                <a:solidFill>
                  <a:srgbClr val="16A3E0"/>
                </a:solidFill>
              </a:rPr>
              <a:t>Introduction</a:t>
            </a:r>
            <a:endParaRPr lang="fr-FR" sz="6000" dirty="0">
              <a:solidFill>
                <a:srgbClr val="16A3E0"/>
              </a:solidFill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fr-FR" dirty="0" smtClean="0"/>
              <a:t>Voiture connectée et autonome</a:t>
            </a:r>
            <a:endParaRPr lang="fr-FR" dirty="0"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544337" y="1328997"/>
            <a:ext cx="2386936" cy="19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fr-FR" b="1" dirty="0" smtClean="0">
                <a:solidFill>
                  <a:srgbClr val="162D5A"/>
                </a:solidFill>
              </a:rPr>
              <a:t>Voiture Autonome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lang="fr-FR" b="1" dirty="0" smtClean="0">
              <a:solidFill>
                <a:srgbClr val="162D5A"/>
              </a:solidFill>
            </a:endParaRPr>
          </a:p>
          <a:p>
            <a:pPr lvl="0">
              <a:buClr>
                <a:schemeClr val="dk1"/>
              </a:buClr>
              <a:buSzPct val="91666"/>
              <a:buNone/>
            </a:pPr>
            <a:r>
              <a:rPr lang="fr-FR" dirty="0" smtClean="0"/>
              <a:t>Fonctionnent </a:t>
            </a:r>
            <a:r>
              <a:rPr lang="fr-FR" dirty="0"/>
              <a:t>sans pilote humain, ce qui réduit le coût du transport et améliore la commodité et la sécurité.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2"/>
          </p:nvPr>
        </p:nvSpPr>
        <p:spPr>
          <a:xfrm>
            <a:off x="3064372" y="1319228"/>
            <a:ext cx="2894860" cy="19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fr-FR" b="1" dirty="0" smtClean="0">
                <a:solidFill>
                  <a:srgbClr val="162D5A"/>
                </a:solidFill>
              </a:rPr>
              <a:t>Voiture </a:t>
            </a:r>
            <a:r>
              <a:rPr lang="fr-FR" b="1" dirty="0" smtClean="0"/>
              <a:t>Connectée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lang="fr-FR" b="1" dirty="0" smtClean="0">
              <a:solidFill>
                <a:srgbClr val="162D5A"/>
              </a:solidFill>
            </a:endParaRPr>
          </a:p>
          <a:p>
            <a:pPr lvl="0">
              <a:buClr>
                <a:schemeClr val="dk1"/>
              </a:buClr>
              <a:buSzPct val="91666"/>
              <a:buNone/>
            </a:pPr>
            <a:r>
              <a:rPr lang="fr-FR" dirty="0" smtClean="0"/>
              <a:t>Accès </a:t>
            </a:r>
            <a:r>
              <a:rPr lang="fr-FR" dirty="0"/>
              <a:t>à Internet et </a:t>
            </a:r>
            <a:r>
              <a:rPr lang="fr-FR" dirty="0" smtClean="0"/>
              <a:t>à une </a:t>
            </a:r>
            <a:r>
              <a:rPr lang="fr-FR" dirty="0"/>
              <a:t>variété de </a:t>
            </a:r>
            <a:r>
              <a:rPr lang="fr-FR" dirty="0" smtClean="0"/>
              <a:t>capteurs. Elle peut </a:t>
            </a:r>
            <a:r>
              <a:rPr lang="fr-FR" dirty="0"/>
              <a:t>ainsi envoyer et recevoir des signaux, détecter l'environnement physique qui </a:t>
            </a:r>
            <a:r>
              <a:rPr lang="fr-FR" dirty="0" smtClean="0"/>
              <a:t>l’entoure </a:t>
            </a:r>
            <a:r>
              <a:rPr lang="fr-FR" dirty="0"/>
              <a:t>et interagir avec d'autres véhicules ou entités.</a:t>
            </a:r>
            <a:endParaRPr b="1" dirty="0">
              <a:solidFill>
                <a:srgbClr val="162D5A"/>
              </a:solidFill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371" y="3863795"/>
            <a:ext cx="2367193" cy="102961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87" y="3961485"/>
            <a:ext cx="1529194" cy="963653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fr-FR" dirty="0"/>
              <a:t>Voiture connectée et autonome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5606283" y="4769514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 dirty="0"/>
          </a:p>
        </p:txBody>
      </p:sp>
      <p:grpSp>
        <p:nvGrpSpPr>
          <p:cNvPr id="10" name="Shape 214"/>
          <p:cNvGrpSpPr/>
          <p:nvPr/>
        </p:nvGrpSpPr>
        <p:grpSpPr>
          <a:xfrm>
            <a:off x="1226748" y="1384432"/>
            <a:ext cx="4062493" cy="3654355"/>
            <a:chOff x="3607918" y="552943"/>
            <a:chExt cx="4441988" cy="4455287"/>
          </a:xfrm>
        </p:grpSpPr>
        <p:sp>
          <p:nvSpPr>
            <p:cNvPr id="11" name="Shape 215"/>
            <p:cNvSpPr/>
            <p:nvPr/>
          </p:nvSpPr>
          <p:spPr>
            <a:xfrm>
              <a:off x="3669594" y="552943"/>
              <a:ext cx="2076837" cy="2105537"/>
            </a:xfrm>
            <a:prstGeom prst="ellipse">
              <a:avLst/>
            </a:pr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fr-FR" sz="1800" dirty="0" smtClean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Sécurité</a:t>
              </a:r>
              <a:endParaRPr lang="fr-FR" sz="1800" dirty="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12" name="Shape 216"/>
            <p:cNvSpPr/>
            <p:nvPr/>
          </p:nvSpPr>
          <p:spPr>
            <a:xfrm>
              <a:off x="5973069" y="552943"/>
              <a:ext cx="2076837" cy="2105537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buClr>
                  <a:srgbClr val="000000"/>
                </a:buClr>
                <a:buSzPct val="91666"/>
              </a:pPr>
              <a:r>
                <a:rPr lang="fr-FR" sz="1800" dirty="0" smtClean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Confort</a:t>
              </a:r>
            </a:p>
            <a:p>
              <a:pPr lvl="0" algn="ctr" rtl="0">
                <a:spcBef>
                  <a:spcPts val="0"/>
                </a:spcBef>
                <a:buClr>
                  <a:srgbClr val="000000"/>
                </a:buClr>
                <a:buSzPct val="91666"/>
                <a:buFont typeface="Arial"/>
                <a:buNone/>
              </a:pPr>
              <a:endParaRPr lang="en" sz="1200" dirty="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13" name="Shape 217"/>
            <p:cNvSpPr/>
            <p:nvPr/>
          </p:nvSpPr>
          <p:spPr>
            <a:xfrm>
              <a:off x="3607918" y="2902693"/>
              <a:ext cx="2076837" cy="2105537"/>
            </a:xfrm>
            <a:prstGeom prst="ellipse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/>
              <a:r>
                <a:rPr lang="en" sz="1800" dirty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Congestion </a:t>
              </a:r>
            </a:p>
          </p:txBody>
        </p:sp>
        <p:sp>
          <p:nvSpPr>
            <p:cNvPr id="14" name="Shape 218"/>
            <p:cNvSpPr/>
            <p:nvPr/>
          </p:nvSpPr>
          <p:spPr>
            <a:xfrm>
              <a:off x="5973069" y="2902693"/>
              <a:ext cx="2076837" cy="2105537"/>
            </a:xfrm>
            <a:prstGeom prst="ellipse">
              <a:avLst/>
            </a:prstGeom>
            <a:solidFill>
              <a:srgbClr val="A7EA5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fr-FR" sz="1800" dirty="0" smtClean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Gain de temps</a:t>
              </a:r>
              <a:endParaRPr lang="fr-FR" sz="1800" dirty="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489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985175" y="766700"/>
            <a:ext cx="4486200" cy="373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s-ES" sz="2400" dirty="0" smtClean="0"/>
          </a:p>
          <a:p>
            <a:pPr lvl="0">
              <a:buNone/>
            </a:pPr>
            <a:r>
              <a:rPr lang="fr-FR" sz="2400" b="1" i="0" dirty="0" smtClean="0"/>
              <a:t>Motivation</a:t>
            </a:r>
          </a:p>
          <a:p>
            <a:pPr lvl="0">
              <a:buNone/>
            </a:pPr>
            <a:r>
              <a:rPr lang="en" sz="2000" dirty="0" smtClean="0"/>
              <a:t>“</a:t>
            </a:r>
            <a:r>
              <a:rPr lang="es-ES" sz="2000" dirty="0" smtClean="0"/>
              <a:t> T</a:t>
            </a:r>
            <a:r>
              <a:rPr lang="en" sz="2000" dirty="0" smtClean="0"/>
              <a:t>he </a:t>
            </a:r>
            <a:r>
              <a:rPr lang="en" sz="2000" dirty="0"/>
              <a:t>car is a platform, and we're excited by the opportunities that are emerging as we provide makers and developers with access to real-time vehicle data</a:t>
            </a:r>
            <a:r>
              <a:rPr lang="en" sz="2000" dirty="0" smtClean="0"/>
              <a:t>,” TJ </a:t>
            </a:r>
            <a:r>
              <a:rPr lang="en" sz="2000" dirty="0"/>
              <a:t>Giuli, Silicon Valley research lab leader for Ford. 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631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smtClean="0"/>
              <a:t>Idée Générale </a:t>
            </a:r>
            <a:endParaRPr lang="fr-FR" dirty="0"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244885" y="1253264"/>
            <a:ext cx="5655758" cy="327724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endParaRPr lang="es-ES" dirty="0" smtClean="0"/>
          </a:p>
          <a:p>
            <a:pPr marL="228600" lvl="0" rtl="0">
              <a:spcBef>
                <a:spcPts val="0"/>
              </a:spcBef>
              <a:buNone/>
            </a:pPr>
            <a:endParaRPr lang="es-ES" dirty="0"/>
          </a:p>
          <a:p>
            <a:pPr marL="228600" lvl="0" rtl="0">
              <a:spcBef>
                <a:spcPts val="0"/>
              </a:spcBef>
              <a:buNone/>
            </a:pPr>
            <a:endParaRPr lang="es-ES" dirty="0" smtClean="0"/>
          </a:p>
          <a:p>
            <a:pPr marL="228600" lvl="0" rtl="0">
              <a:spcBef>
                <a:spcPts val="0"/>
              </a:spcBef>
              <a:buNone/>
            </a:pPr>
            <a:r>
              <a:rPr lang="es-ES" dirty="0"/>
              <a:t> </a:t>
            </a:r>
            <a:r>
              <a:rPr lang="es-ES" dirty="0" smtClean="0"/>
              <a:t>      </a:t>
            </a:r>
            <a:endParaRPr lang="en" dirty="0"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grpSp>
        <p:nvGrpSpPr>
          <p:cNvPr id="6" name="Shape 405"/>
          <p:cNvGrpSpPr/>
          <p:nvPr/>
        </p:nvGrpSpPr>
        <p:grpSpPr>
          <a:xfrm>
            <a:off x="340931" y="2111725"/>
            <a:ext cx="515915" cy="615258"/>
            <a:chOff x="584925" y="922575"/>
            <a:chExt cx="415200" cy="502525"/>
          </a:xfrm>
        </p:grpSpPr>
        <p:sp>
          <p:nvSpPr>
            <p:cNvPr id="7" name="Shape 406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500"/>
            </a:p>
          </p:txBody>
        </p:sp>
        <p:sp>
          <p:nvSpPr>
            <p:cNvPr id="8" name="Shape 40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500"/>
            </a:p>
          </p:txBody>
        </p:sp>
        <p:sp>
          <p:nvSpPr>
            <p:cNvPr id="9" name="Shape 40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500"/>
            </a:p>
          </p:txBody>
        </p:sp>
      </p:grpSp>
      <p:cxnSp>
        <p:nvCxnSpPr>
          <p:cNvPr id="11" name="Connecteur droit avec flèche 10"/>
          <p:cNvCxnSpPr/>
          <p:nvPr/>
        </p:nvCxnSpPr>
        <p:spPr>
          <a:xfrm flipV="1">
            <a:off x="924160" y="2208806"/>
            <a:ext cx="339817" cy="56211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923371" y="2589048"/>
            <a:ext cx="320108" cy="88939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1319624" y="2001923"/>
            <a:ext cx="17428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Outside Features</a:t>
            </a:r>
            <a:endParaRPr lang="en-US" sz="1500" dirty="0"/>
          </a:p>
        </p:txBody>
      </p:sp>
      <p:sp>
        <p:nvSpPr>
          <p:cNvPr id="24" name="ZoneTexte 23"/>
          <p:cNvSpPr txBox="1"/>
          <p:nvPr/>
        </p:nvSpPr>
        <p:spPr>
          <a:xfrm>
            <a:off x="1316869" y="2531835"/>
            <a:ext cx="16192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Inside Features</a:t>
            </a:r>
            <a:endParaRPr lang="en-US" sz="1500" dirty="0"/>
          </a:p>
        </p:txBody>
      </p:sp>
      <p:sp>
        <p:nvSpPr>
          <p:cNvPr id="23" name="ZoneTexte 22"/>
          <p:cNvSpPr txBox="1"/>
          <p:nvPr/>
        </p:nvSpPr>
        <p:spPr>
          <a:xfrm>
            <a:off x="712305" y="1470577"/>
            <a:ext cx="1114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 smtClean="0">
                <a:solidFill>
                  <a:srgbClr val="C00000"/>
                </a:solidFill>
              </a:rPr>
              <a:t>Feature selection</a:t>
            </a:r>
            <a:endParaRPr lang="en-US" sz="1500" i="1" dirty="0">
              <a:solidFill>
                <a:srgbClr val="C00000"/>
              </a:solidFill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>
            <a:off x="2955008" y="2214906"/>
            <a:ext cx="212904" cy="180895"/>
          </a:xfrm>
          <a:prstGeom prst="straightConnector1">
            <a:avLst/>
          </a:prstGeom>
          <a:ln w="38100" cmpd="sng">
            <a:solidFill>
              <a:srgbClr val="0098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2867782" y="2587806"/>
            <a:ext cx="299952" cy="87774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2754942" y="1470576"/>
            <a:ext cx="13579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 smtClean="0">
                <a:solidFill>
                  <a:srgbClr val="C00000"/>
                </a:solidFill>
              </a:rPr>
              <a:t>Feature extraction</a:t>
            </a:r>
            <a:endParaRPr lang="en-US" sz="1500" i="1" dirty="0">
              <a:solidFill>
                <a:srgbClr val="C0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3182646" y="2182901"/>
            <a:ext cx="1555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Outside &amp; inside Features</a:t>
            </a:r>
            <a:endParaRPr lang="en-US" sz="1500" dirty="0"/>
          </a:p>
        </p:txBody>
      </p:sp>
      <p:sp>
        <p:nvSpPr>
          <p:cNvPr id="50" name="ZoneTexte 49"/>
          <p:cNvSpPr txBox="1"/>
          <p:nvPr/>
        </p:nvSpPr>
        <p:spPr>
          <a:xfrm>
            <a:off x="274917" y="2769456"/>
            <a:ext cx="707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Data</a:t>
            </a:r>
            <a:endParaRPr lang="en-US" sz="1500" dirty="0"/>
          </a:p>
        </p:txBody>
      </p:sp>
      <p:cxnSp>
        <p:nvCxnSpPr>
          <p:cNvPr id="57" name="Connecteur droit avec flèche 56"/>
          <p:cNvCxnSpPr/>
          <p:nvPr/>
        </p:nvCxnSpPr>
        <p:spPr>
          <a:xfrm flipH="1">
            <a:off x="2955008" y="2855000"/>
            <a:ext cx="457917" cy="589302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629" y="3865600"/>
            <a:ext cx="1380762" cy="996833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2464644" y="3485240"/>
            <a:ext cx="78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C00000"/>
                </a:solidFill>
              </a:rPr>
              <a:t>Model</a:t>
            </a:r>
            <a:endParaRPr lang="en-US" sz="1600" i="1" dirty="0">
              <a:solidFill>
                <a:srgbClr val="C00000"/>
              </a:solidFill>
            </a:endParaRPr>
          </a:p>
        </p:txBody>
      </p:sp>
      <p:cxnSp>
        <p:nvCxnSpPr>
          <p:cNvPr id="62" name="Connecteur droit avec flèche 61"/>
          <p:cNvCxnSpPr/>
          <p:nvPr/>
        </p:nvCxnSpPr>
        <p:spPr>
          <a:xfrm>
            <a:off x="3624394" y="4312338"/>
            <a:ext cx="810846" cy="993"/>
          </a:xfrm>
          <a:prstGeom prst="straightConnector1">
            <a:avLst/>
          </a:prstGeom>
          <a:ln w="57150" cmpd="sng">
            <a:solidFill>
              <a:srgbClr val="0098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Shape 538"/>
          <p:cNvGrpSpPr/>
          <p:nvPr/>
        </p:nvGrpSpPr>
        <p:grpSpPr>
          <a:xfrm>
            <a:off x="4550440" y="3865600"/>
            <a:ext cx="1013118" cy="889958"/>
            <a:chOff x="3936375" y="3703750"/>
            <a:chExt cx="453050" cy="332175"/>
          </a:xfrm>
        </p:grpSpPr>
        <p:sp>
          <p:nvSpPr>
            <p:cNvPr id="73" name="Shape 53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00"/>
            </a:p>
          </p:txBody>
        </p:sp>
        <p:sp>
          <p:nvSpPr>
            <p:cNvPr id="74" name="Shape 540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00"/>
            </a:p>
          </p:txBody>
        </p:sp>
        <p:sp>
          <p:nvSpPr>
            <p:cNvPr id="76" name="Shape 542"/>
            <p:cNvSpPr/>
            <p:nvPr/>
          </p:nvSpPr>
          <p:spPr>
            <a:xfrm>
              <a:off x="4106599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00"/>
            </a:p>
          </p:txBody>
        </p:sp>
        <p:sp>
          <p:nvSpPr>
            <p:cNvPr id="77" name="Shape 543"/>
            <p:cNvSpPr/>
            <p:nvPr/>
          </p:nvSpPr>
          <p:spPr>
            <a:xfrm>
              <a:off x="4224319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00"/>
            </a:p>
          </p:txBody>
        </p:sp>
      </p:grpSp>
      <p:sp>
        <p:nvSpPr>
          <p:cNvPr id="78" name="ZoneTexte 77"/>
          <p:cNvSpPr txBox="1"/>
          <p:nvPr/>
        </p:nvSpPr>
        <p:spPr>
          <a:xfrm>
            <a:off x="4278932" y="3473609"/>
            <a:ext cx="1339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C00000"/>
                </a:solidFill>
              </a:rPr>
              <a:t>Anticipation</a:t>
            </a:r>
            <a:endParaRPr lang="en-US" sz="16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3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3" grpId="0"/>
      <p:bldP spid="41" grpId="0"/>
      <p:bldP spid="42" grpId="0"/>
      <p:bldP spid="61" grpId="0"/>
      <p:bldP spid="7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fr-FR" dirty="0">
                <a:latin typeface="Pontano Sans"/>
                <a:ea typeface="Pontano Sans"/>
                <a:cs typeface="Pontano Sans"/>
                <a:sym typeface="Pontano Sans"/>
              </a:rPr>
              <a:t>Preprocessing</a:t>
            </a:r>
            <a:endParaRPr lang="en-AU" dirty="0"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457200" y="1456056"/>
            <a:ext cx="5149084" cy="311550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AU" b="1" i="1" u="sng" dirty="0">
                <a:solidFill>
                  <a:srgbClr val="C00000"/>
                </a:solidFill>
              </a:rPr>
              <a:t>Dataset (Brain4cars</a:t>
            </a:r>
            <a:r>
              <a:rPr lang="en-AU" b="1" i="1" u="sng" dirty="0" smtClean="0">
                <a:solidFill>
                  <a:srgbClr val="C00000"/>
                </a:solidFill>
              </a:rPr>
              <a:t>)</a:t>
            </a:r>
          </a:p>
          <a:p>
            <a:pPr lvl="0">
              <a:buNone/>
            </a:pPr>
            <a:endParaRPr lang="en-US" b="1" i="1" u="sng" dirty="0">
              <a:solidFill>
                <a:srgbClr val="C00000"/>
              </a:solidFill>
            </a:endParaRPr>
          </a:p>
          <a:p>
            <a:pPr lvl="0">
              <a:buClr>
                <a:schemeClr val="dk1"/>
              </a:buClr>
              <a:buSzPct val="91666"/>
              <a:buNone/>
            </a:pPr>
            <a:r>
              <a:rPr lang="en-US" sz="2400" b="1" dirty="0" smtClean="0">
                <a:solidFill>
                  <a:srgbClr val="33CCCC"/>
                </a:solidFill>
              </a:rPr>
              <a:t>274 Lane changes</a:t>
            </a:r>
          </a:p>
          <a:p>
            <a:pPr>
              <a:buClr>
                <a:schemeClr val="dk1"/>
              </a:buClr>
              <a:buSzPct val="91666"/>
              <a:buNone/>
            </a:pPr>
            <a:endParaRPr lang="fr-FR" sz="1200" dirty="0" smtClean="0"/>
          </a:p>
          <a:p>
            <a:pPr>
              <a:buClr>
                <a:schemeClr val="dk1"/>
              </a:buClr>
              <a:buSzPct val="91666"/>
              <a:buNone/>
            </a:pPr>
            <a:r>
              <a:rPr lang="es-ES" sz="2400" b="1" dirty="0" smtClean="0">
                <a:solidFill>
                  <a:srgbClr val="33CCFF"/>
                </a:solidFill>
              </a:rPr>
              <a:t>131 </a:t>
            </a:r>
            <a:r>
              <a:rPr lang="en-US" sz="2400" b="1" dirty="0" smtClean="0">
                <a:solidFill>
                  <a:srgbClr val="33CCFF"/>
                </a:solidFill>
              </a:rPr>
              <a:t>Turns</a:t>
            </a:r>
            <a:endParaRPr lang="en-US" sz="2400" b="1" dirty="0" smtClean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lang="fr-FR" sz="1200" dirty="0" smtClean="0"/>
          </a:p>
          <a:p>
            <a:pPr lvl="0">
              <a:buClr>
                <a:schemeClr val="dk1"/>
              </a:buClr>
              <a:buSzPct val="91666"/>
              <a:buNone/>
            </a:pPr>
            <a:r>
              <a:rPr lang="es-ES" sz="2400" b="1" dirty="0" smtClean="0">
                <a:solidFill>
                  <a:srgbClr val="A7EA52"/>
                </a:solidFill>
              </a:rPr>
              <a:t>295 </a:t>
            </a:r>
            <a:r>
              <a:rPr lang="en-US" sz="2400" b="1" dirty="0" smtClean="0">
                <a:solidFill>
                  <a:srgbClr val="A7EA52"/>
                </a:solidFill>
              </a:rPr>
              <a:t>Straight</a:t>
            </a:r>
            <a:endParaRPr lang="en-US" sz="2400" b="1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251" y="2015945"/>
            <a:ext cx="2088515" cy="16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2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fr-FR" dirty="0">
                <a:latin typeface="Pontano Sans"/>
                <a:ea typeface="Pontano Sans"/>
                <a:cs typeface="Pontano Sans"/>
                <a:sym typeface="Pontano Sans"/>
              </a:rPr>
              <a:t>Preprocessing</a:t>
            </a:r>
            <a:endParaRPr lang="en-AU" dirty="0"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205484" y="1291099"/>
            <a:ext cx="5400800" cy="37430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u="sng" dirty="0" smtClean="0">
                <a:solidFill>
                  <a:srgbClr val="C00000"/>
                </a:solidFill>
              </a:rPr>
              <a:t>Features Selection</a:t>
            </a:r>
          </a:p>
          <a:p>
            <a:pPr>
              <a:buNone/>
            </a:pPr>
            <a:endParaRPr lang="en-US" b="1" i="1" u="sng" dirty="0" smtClean="0">
              <a:solidFill>
                <a:srgbClr val="C00000"/>
              </a:solidFill>
            </a:endParaRPr>
          </a:p>
          <a:p>
            <a:r>
              <a:rPr lang="en-US" i="1" dirty="0" smtClean="0"/>
              <a:t>Lane-info </a:t>
            </a:r>
            <a:r>
              <a:rPr lang="en-US" dirty="0"/>
              <a:t>= {lane-no, total-lanes, intersection} </a:t>
            </a:r>
          </a:p>
          <a:p>
            <a:pPr lvl="3">
              <a:buNone/>
            </a:pPr>
            <a:r>
              <a:rPr lang="en-US" dirty="0" smtClean="0"/>
              <a:t>	</a:t>
            </a:r>
            <a:r>
              <a:rPr lang="en-US" sz="1400" dirty="0" smtClean="0"/>
              <a:t>𝒍𝒂𝒏𝒆 − 𝒏𝒐 ∶ 𝒊𝒏𝒕𝒆𝒈𝒆𝒓 </a:t>
            </a:r>
          </a:p>
          <a:p>
            <a:pPr lvl="3">
              <a:buNone/>
            </a:pPr>
            <a:r>
              <a:rPr lang="en-US" sz="1400" dirty="0" smtClean="0"/>
              <a:t>	𝒕𝒐𝒕𝒂𝒍 − 𝒍𝒂𝒏𝒆𝒔: 𝒊𝒏𝒕𝒆𝒈𝒆𝒓 </a:t>
            </a:r>
          </a:p>
          <a:p>
            <a:pPr lvl="3">
              <a:buNone/>
            </a:pPr>
            <a:r>
              <a:rPr lang="en-US" sz="1400" dirty="0" smtClean="0"/>
              <a:t>	𝒊𝒏𝒕𝒆𝒓𝒔𝒆𝒄𝒕𝒊𝒐𝒏: 𝒃𝒐𝒐𝒍𝒆𝒂𝒏 </a:t>
            </a:r>
          </a:p>
          <a:p>
            <a:pPr lvl="3">
              <a:buNone/>
            </a:pPr>
            <a:endParaRPr lang="en-US" sz="1400" dirty="0" smtClean="0"/>
          </a:p>
          <a:p>
            <a:pPr marL="171450" lvl="3" indent="-171450">
              <a:buFont typeface="Pontano Sans"/>
              <a:buChar char="➝"/>
            </a:pPr>
            <a:r>
              <a:rPr lang="fr-FR" i="1" dirty="0" smtClean="0"/>
              <a:t>Speed = </a:t>
            </a:r>
            <a:r>
              <a:rPr lang="fr-FR" dirty="0" smtClean="0"/>
              <a:t>liste contient les vitesses pour chaque séquence</a:t>
            </a:r>
          </a:p>
          <a:p>
            <a:pPr marL="171450" lvl="3" indent="-171450">
              <a:buFont typeface="Pontano Sans"/>
              <a:buChar char="➝"/>
            </a:pPr>
            <a:endParaRPr lang="fr-FR" i="1" dirty="0" smtClean="0"/>
          </a:p>
          <a:p>
            <a:pPr marL="171450" lvl="3" indent="-171450">
              <a:buFont typeface="Pontano Sans"/>
              <a:buChar char="➝"/>
            </a:pPr>
            <a:r>
              <a:rPr lang="fr-FR" i="1" dirty="0" smtClean="0"/>
              <a:t>Facial points = </a:t>
            </a:r>
            <a:r>
              <a:rPr lang="fr-FR" dirty="0" smtClean="0"/>
              <a:t>points de visage qui permet la poursuite du mouvement du visage.</a:t>
            </a:r>
            <a:endParaRPr lang="fr-FR" i="1" dirty="0"/>
          </a:p>
          <a:p>
            <a:pPr marL="285750" indent="-285750"/>
            <a:endParaRPr lang="fr-FR" i="1" dirty="0" smtClean="0"/>
          </a:p>
          <a:p>
            <a:pPr lvl="3">
              <a:buNone/>
            </a:pPr>
            <a:endParaRPr lang="en-US" i="1" dirty="0"/>
          </a:p>
          <a:p>
            <a:pPr lvl="0">
              <a:buClr>
                <a:schemeClr val="dk1"/>
              </a:buClr>
              <a:buSzPct val="91666"/>
              <a:buNone/>
            </a:pPr>
            <a:endParaRPr lang="en-US" dirty="0"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938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st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</TotalTime>
  <Words>1499</Words>
  <Application>Microsoft Macintosh PowerPoint</Application>
  <PresentationFormat>Présentation à l'écran (16:9)</PresentationFormat>
  <Paragraphs>233</Paragraphs>
  <Slides>23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Arial</vt:lpstr>
      <vt:lpstr>Cambria Math</vt:lpstr>
      <vt:lpstr>Droid Serif</vt:lpstr>
      <vt:lpstr>Mangal</vt:lpstr>
      <vt:lpstr>Pontano Sans</vt:lpstr>
      <vt:lpstr>Nestor template</vt:lpstr>
      <vt:lpstr>Modeling Driving Maneuvers Using Autoregressive Input-Output HMM </vt:lpstr>
      <vt:lpstr>Plan</vt:lpstr>
      <vt:lpstr>Introduction</vt:lpstr>
      <vt:lpstr>Voiture connectée et autonome</vt:lpstr>
      <vt:lpstr>Voiture connectée et autonome</vt:lpstr>
      <vt:lpstr>Présentation PowerPoint</vt:lpstr>
      <vt:lpstr>Idée Générale </vt:lpstr>
      <vt:lpstr>Preprocessing</vt:lpstr>
      <vt:lpstr>Preprocessing</vt:lpstr>
      <vt:lpstr>Preprocessing</vt:lpstr>
      <vt:lpstr>Preprocessing</vt:lpstr>
      <vt:lpstr>Modèle</vt:lpstr>
      <vt:lpstr>Modèle</vt:lpstr>
      <vt:lpstr>Modèle</vt:lpstr>
      <vt:lpstr>vCar &amp; Plugin</vt:lpstr>
      <vt:lpstr>vCar &amp; Plugin</vt:lpstr>
      <vt:lpstr>Use Case &amp; Résultats</vt:lpstr>
      <vt:lpstr>Use Case &amp; Résultats</vt:lpstr>
      <vt:lpstr>Use Case &amp; Résultats</vt:lpstr>
      <vt:lpstr>Use Case &amp; Résultats</vt:lpstr>
      <vt:lpstr>Présentation PowerPoint</vt:lpstr>
      <vt:lpstr>Conclusion</vt:lpstr>
      <vt:lpstr>MERCI!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Utilisateur de Microsoft Office</cp:lastModifiedBy>
  <cp:revision>97</cp:revision>
  <cp:lastPrinted>2017-06-20T00:13:48Z</cp:lastPrinted>
  <dcterms:modified xsi:type="dcterms:W3CDTF">2017-06-21T02:41:26Z</dcterms:modified>
</cp:coreProperties>
</file>